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70" r:id="rId10"/>
    <p:sldId id="271" r:id="rId11"/>
    <p:sldId id="272" r:id="rId12"/>
    <p:sldId id="264" r:id="rId13"/>
    <p:sldId id="267" r:id="rId14"/>
    <p:sldId id="268" r:id="rId15"/>
    <p:sldId id="266" r:id="rId16"/>
    <p:sldId id="290" r:id="rId17"/>
    <p:sldId id="273" r:id="rId18"/>
    <p:sldId id="274" r:id="rId19"/>
    <p:sldId id="275" r:id="rId20"/>
    <p:sldId id="276" r:id="rId21"/>
    <p:sldId id="277" r:id="rId22"/>
    <p:sldId id="278" r:id="rId23"/>
    <p:sldId id="280" r:id="rId24"/>
    <p:sldId id="281" r:id="rId25"/>
    <p:sldId id="282" r:id="rId26"/>
    <p:sldId id="283" r:id="rId27"/>
    <p:sldId id="286" r:id="rId28"/>
    <p:sldId id="289" r:id="rId29"/>
  </p:sldIdLst>
  <p:sldSz cx="9144000" cy="5143500" type="screen16x9"/>
  <p:notesSz cx="6858000" cy="9144000"/>
  <p:embeddedFontLst>
    <p:embeddedFont>
      <p:font typeface="Average" panose="020B0604020202020204" charset="0"/>
      <p:regular r:id="rId31"/>
    </p:embeddedFont>
    <p:embeddedFont>
      <p:font typeface="Lato" panose="020F0502020204030203" pitchFamily="34" charset="0"/>
      <p:regular r:id="rId32"/>
      <p:bold r:id="rId33"/>
      <p:italic r:id="rId34"/>
      <p:boldItalic r:id="rId35"/>
    </p:embeddedFont>
    <p:embeddedFont>
      <p:font typeface="Raleway" pitchFamily="2" charset="0"/>
      <p:regular r:id="rId36"/>
      <p:bold r:id="rId37"/>
      <p:italic r:id="rId38"/>
      <p:boldItalic r:id="rId39"/>
    </p:embeddedFont>
    <p:embeddedFont>
      <p:font typeface="Raleway Medium"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uricio Corre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740A88-6B1E-47B0-B472-0908C7381F3B}">
  <a:tblStyle styleId="{1D740A88-6B1E-47B0-B472-0908C7381F3B}" styleName="Table_0">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636D2E6-6DB2-4AA7-AE2E-F7A16CBAFC1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FE7D542-74B4-4E91-89A0-A2FC8002EF24}"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7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da33013fb1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da33013fb1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dc26bd5b67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dc26bd5b67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dc26bd5b6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dc26bd5b6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Title page for the section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dc26bd5b6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dc26bd5b6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-nico or parker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dc334e41f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dc334e41f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-nico or parker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dc26bd5b6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dc26bd5b6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-nico or parker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dc26bd5b6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dc26bd5b6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-nico or parker</a:t>
            </a:r>
            <a:endParaRPr/>
          </a:p>
        </p:txBody>
      </p:sp>
    </p:spTree>
    <p:extLst>
      <p:ext uri="{BB962C8B-B14F-4D97-AF65-F5344CB8AC3E}">
        <p14:creationId xmlns:p14="http://schemas.microsoft.com/office/powerpoint/2010/main" val="2393513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dc3358bfe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dc3358bfe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Title page for the section</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dc26bd5b6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dc26bd5b6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-nick</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dc04311a5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dc04311a5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dc26bd5b67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dc26bd5b67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-Parker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dc172b07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dc172b07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da33013fb1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da33013fb1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dc04311a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dc04311a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dc26bd5b6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dc26bd5b6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da33013fb1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da33013fb1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da33013fb1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da33013fb1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dc26bd5b6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dc26bd5b6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dc26bd5b6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dc26bd5b6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da33013fb1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da33013fb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 since he had the last slide. Just say email us any questions.</a:t>
            </a:r>
            <a:endParaRPr/>
          </a:p>
          <a:p>
            <a:pPr marL="0" lvl="0" indent="0" algn="l" rtl="0">
              <a:spcBef>
                <a:spcPts val="0"/>
              </a:spcBef>
              <a:spcAft>
                <a:spcPts val="0"/>
              </a:spcAft>
              <a:buNone/>
            </a:pPr>
            <a:r>
              <a:rPr lang="en"/>
              <a:t>Sounds good to me - Nick</a:t>
            </a:r>
            <a:endParaRPr/>
          </a:p>
          <a:p>
            <a:pPr marL="0" lvl="0" indent="0" algn="l" rtl="0">
              <a:spcBef>
                <a:spcPts val="0"/>
              </a:spcBef>
              <a:spcAft>
                <a:spcPts val="0"/>
              </a:spcAft>
              <a:buNone/>
            </a:pPr>
            <a:r>
              <a:rPr lang="en"/>
              <a:t>Dope - Parker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da33013fb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da33013fb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-Parker</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da33013fb1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da33013fb1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da33013fb1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da33013fb1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dc3968d8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dc3968d8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da33013fb1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da33013fb1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da33013fb1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da33013fb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-Parker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dc26bd5b6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dc26bd5b6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-mauricio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0978893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jpe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jpeg"/><Relationship Id="rId5" Type="http://schemas.openxmlformats.org/officeDocument/2006/relationships/image" Target="../media/image5.jpeg"/><Relationship Id="rId4" Type="http://schemas.openxmlformats.org/officeDocument/2006/relationships/notesSlide" Target="../notesSlides/notesSlide14.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13.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jpeg"/><Relationship Id="rId5" Type="http://schemas.openxmlformats.org/officeDocument/2006/relationships/image" Target="../media/image5.jpeg"/><Relationship Id="rId4" Type="http://schemas.openxmlformats.org/officeDocument/2006/relationships/notesSlide" Target="../notesSlides/notesSlide15.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6.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jpeg"/><Relationship Id="rId5" Type="http://schemas.openxmlformats.org/officeDocument/2006/relationships/image" Target="../media/image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jp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jp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4.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2.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jp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jp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jpg"/><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7.xml"/><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jp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2149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Lato"/>
                <a:ea typeface="Lato"/>
                <a:cs typeface="Lato"/>
                <a:sym typeface="Lato"/>
              </a:rPr>
              <a:t>Lensless Digital Holographic Microscope</a:t>
            </a:r>
            <a:endParaRPr dirty="0">
              <a:latin typeface="Lato"/>
              <a:ea typeface="Lato"/>
              <a:cs typeface="Lato"/>
              <a:sym typeface="Lato"/>
            </a:endParaRPr>
          </a:p>
          <a:p>
            <a:pPr marL="0" lvl="0" indent="0" algn="l" rtl="0">
              <a:spcBef>
                <a:spcPts val="0"/>
              </a:spcBef>
              <a:spcAft>
                <a:spcPts val="0"/>
              </a:spcAft>
              <a:buNone/>
            </a:pPr>
            <a:r>
              <a:rPr lang="en" sz="1650" dirty="0">
                <a:latin typeface="Lato"/>
                <a:ea typeface="Lato"/>
                <a:cs typeface="Lato"/>
                <a:sym typeface="Lato"/>
              </a:rPr>
              <a:t>Group 7</a:t>
            </a:r>
            <a:endParaRPr sz="1650" dirty="0">
              <a:latin typeface="Lato"/>
              <a:ea typeface="Lato"/>
              <a:cs typeface="Lato"/>
              <a:sym typeface="Lato"/>
            </a:endParaRPr>
          </a:p>
        </p:txBody>
      </p:sp>
      <p:sp>
        <p:nvSpPr>
          <p:cNvPr id="87" name="Google Shape;87;p13"/>
          <p:cNvSpPr txBox="1">
            <a:spLocks noGrp="1"/>
          </p:cNvSpPr>
          <p:nvPr>
            <p:ph type="subTitle" idx="1"/>
          </p:nvPr>
        </p:nvSpPr>
        <p:spPr>
          <a:xfrm>
            <a:off x="729625" y="3723700"/>
            <a:ext cx="2943300" cy="132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SzPts val="1300"/>
              <a:buFont typeface="Arial"/>
              <a:buNone/>
            </a:pPr>
            <a:endParaRPr sz="1800">
              <a:solidFill>
                <a:srgbClr val="000000"/>
              </a:solidFill>
            </a:endParaRPr>
          </a:p>
          <a:p>
            <a:pPr marL="914400" lvl="0" indent="0" algn="l" rtl="0">
              <a:spcBef>
                <a:spcPts val="0"/>
              </a:spcBef>
              <a:spcAft>
                <a:spcPts val="0"/>
              </a:spcAft>
              <a:buClr>
                <a:srgbClr val="000000"/>
              </a:buClr>
              <a:buSzPts val="1300"/>
              <a:buFont typeface="Arial"/>
              <a:buNone/>
            </a:pPr>
            <a:endParaRPr sz="1300">
              <a:solidFill>
                <a:schemeClr val="lt1"/>
              </a:solidFill>
            </a:endParaRPr>
          </a:p>
          <a:p>
            <a:pPr marL="0" lvl="0" indent="0" algn="l" rtl="0">
              <a:spcBef>
                <a:spcPts val="0"/>
              </a:spcBef>
              <a:spcAft>
                <a:spcPts val="0"/>
              </a:spcAft>
              <a:buNone/>
            </a:pPr>
            <a:endParaRPr/>
          </a:p>
        </p:txBody>
      </p:sp>
      <p:pic>
        <p:nvPicPr>
          <p:cNvPr id="4" name="Audio 3">
            <a:hlinkClick r:id="" action="ppaction://media"/>
            <a:extLst>
              <a:ext uri="{FF2B5EF4-FFF2-40B4-BE49-F238E27FC236}">
                <a16:creationId xmlns:a16="http://schemas.microsoft.com/office/drawing/2014/main" id="{CBFD11EB-D4D0-D4E1-F6AD-8E7F0FC8B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Design Approach</a:t>
            </a:r>
            <a:endParaRPr/>
          </a:p>
        </p:txBody>
      </p:sp>
      <p:sp>
        <p:nvSpPr>
          <p:cNvPr id="192" name="Google Shape;192;p28"/>
          <p:cNvSpPr txBox="1">
            <a:spLocks noGrp="1"/>
          </p:cNvSpPr>
          <p:nvPr>
            <p:ph type="body" idx="1"/>
          </p:nvPr>
        </p:nvSpPr>
        <p:spPr>
          <a:xfrm>
            <a:off x="729450" y="1853850"/>
            <a:ext cx="7688700" cy="290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Data transmission and processing:</a:t>
            </a:r>
            <a:endParaRPr/>
          </a:p>
          <a:p>
            <a:pPr marL="457200" lvl="0" indent="-311150" algn="l" rtl="0">
              <a:spcBef>
                <a:spcPts val="1200"/>
              </a:spcBef>
              <a:spcAft>
                <a:spcPts val="0"/>
              </a:spcAft>
              <a:buSzPts val="1300"/>
              <a:buChar char="-"/>
            </a:pPr>
            <a:r>
              <a:rPr lang="en"/>
              <a:t>Be able to transmit the images from  the CMOS Sensor to the computer to use the algorithms and principles in order to get a image to show</a:t>
            </a:r>
            <a:endParaRPr/>
          </a:p>
          <a:p>
            <a:pPr marL="0" lvl="0" indent="0" algn="l" rtl="0">
              <a:spcBef>
                <a:spcPts val="1200"/>
              </a:spcBef>
              <a:spcAft>
                <a:spcPts val="0"/>
              </a:spcAft>
              <a:buNone/>
            </a:pPr>
            <a:r>
              <a:rPr lang="en"/>
              <a:t>MATLAB:</a:t>
            </a:r>
            <a:endParaRPr/>
          </a:p>
          <a:p>
            <a:pPr marL="457200" lvl="0" indent="-311150" algn="l" rtl="0">
              <a:spcBef>
                <a:spcPts val="1200"/>
              </a:spcBef>
              <a:spcAft>
                <a:spcPts val="0"/>
              </a:spcAft>
              <a:buSzPts val="1300"/>
              <a:buChar char="-"/>
            </a:pPr>
            <a:r>
              <a:rPr lang="en"/>
              <a:t>Use for testing and creation of algorithms and equations</a:t>
            </a:r>
            <a:endParaRPr/>
          </a:p>
          <a:p>
            <a:pPr marL="0" lvl="0" indent="0" algn="l" rtl="0">
              <a:spcBef>
                <a:spcPts val="1200"/>
              </a:spcBef>
              <a:spcAft>
                <a:spcPts val="0"/>
              </a:spcAft>
              <a:buNone/>
            </a:pPr>
            <a:r>
              <a:rPr lang="en"/>
              <a:t>Coding:</a:t>
            </a:r>
            <a:endParaRPr/>
          </a:p>
          <a:p>
            <a:pPr marL="457200" lvl="0" indent="-311150" algn="l" rtl="0">
              <a:spcBef>
                <a:spcPts val="1200"/>
              </a:spcBef>
              <a:spcAft>
                <a:spcPts val="0"/>
              </a:spcAft>
              <a:buSzPts val="1300"/>
              <a:buChar char="-"/>
            </a:pPr>
            <a:r>
              <a:rPr lang="en"/>
              <a:t>The coding for the CMOS Sensor and its algorithms will be done in python</a:t>
            </a:r>
            <a:endParaRPr/>
          </a:p>
          <a:p>
            <a:pPr marL="457200" lvl="0" indent="-311150" algn="l" rtl="0">
              <a:spcBef>
                <a:spcPts val="0"/>
              </a:spcBef>
              <a:spcAft>
                <a:spcPts val="0"/>
              </a:spcAft>
              <a:buSzPts val="1300"/>
              <a:buChar char="-"/>
            </a:pPr>
            <a:r>
              <a:rPr lang="en"/>
              <a:t>Microcontroller coding will be done in C</a:t>
            </a:r>
            <a:endParaRPr/>
          </a:p>
          <a:p>
            <a:pPr marL="0" lvl="0" indent="0" algn="l" rtl="0">
              <a:spcBef>
                <a:spcPts val="1200"/>
              </a:spcBef>
              <a:spcAft>
                <a:spcPts val="1200"/>
              </a:spcAft>
              <a:buNone/>
            </a:pPr>
            <a:endParaRPr/>
          </a:p>
        </p:txBody>
      </p:sp>
      <p:pic>
        <p:nvPicPr>
          <p:cNvPr id="193" name="Google Shape;193;p28"/>
          <p:cNvPicPr preferRelativeResize="0"/>
          <p:nvPr/>
        </p:nvPicPr>
        <p:blipFill rotWithShape="1">
          <a:blip r:embed="rId5">
            <a:alphaModFix/>
          </a:blip>
          <a:srcRect t="9247"/>
          <a:stretch/>
        </p:blipFill>
        <p:spPr>
          <a:xfrm>
            <a:off x="8067400" y="103550"/>
            <a:ext cx="927802" cy="1122652"/>
          </a:xfrm>
          <a:prstGeom prst="rect">
            <a:avLst/>
          </a:prstGeom>
          <a:noFill/>
          <a:ln>
            <a:noFill/>
          </a:ln>
        </p:spPr>
      </p:pic>
      <p:pic>
        <p:nvPicPr>
          <p:cNvPr id="7" name="Audio 6">
            <a:hlinkClick r:id="" action="ppaction://media"/>
            <a:extLst>
              <a:ext uri="{FF2B5EF4-FFF2-40B4-BE49-F238E27FC236}">
                <a16:creationId xmlns:a16="http://schemas.microsoft.com/office/drawing/2014/main" id="{635DBAF2-4B4D-23F4-6D7F-88409ACF24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50000"/>
    </mc:Choice>
    <mc:Fallback>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sz="1400"/>
              <a:t>Gerchberg Saxton Algorithm</a:t>
            </a:r>
            <a:endParaRPr sz="1400"/>
          </a:p>
          <a:p>
            <a:pPr marL="457200" lvl="0" indent="-317500" algn="l" rtl="0">
              <a:spcBef>
                <a:spcPts val="0"/>
              </a:spcBef>
              <a:spcAft>
                <a:spcPts val="0"/>
              </a:spcAft>
              <a:buSzPts val="1400"/>
              <a:buChar char="-"/>
            </a:pPr>
            <a:r>
              <a:rPr lang="en" sz="1400"/>
              <a:t>Holography and Digital In-Line Holography</a:t>
            </a:r>
            <a:endParaRPr sz="1400"/>
          </a:p>
          <a:p>
            <a:pPr marL="914400" lvl="1" indent="-317500" algn="l" rtl="0">
              <a:spcBef>
                <a:spcPts val="0"/>
              </a:spcBef>
              <a:spcAft>
                <a:spcPts val="0"/>
              </a:spcAft>
              <a:buSzPts val="1400"/>
              <a:buChar char="-"/>
            </a:pPr>
            <a:r>
              <a:rPr lang="en" sz="1400"/>
              <a:t>Gabor in-line holography</a:t>
            </a:r>
            <a:endParaRPr sz="1400"/>
          </a:p>
          <a:p>
            <a:pPr marL="457200" lvl="0" indent="-317500" algn="l" rtl="0">
              <a:spcBef>
                <a:spcPts val="0"/>
              </a:spcBef>
              <a:spcAft>
                <a:spcPts val="0"/>
              </a:spcAft>
              <a:buSzPts val="1400"/>
              <a:buChar char="-"/>
            </a:pPr>
            <a:r>
              <a:rPr lang="en" sz="1400"/>
              <a:t>Propagation and Back-Propagation</a:t>
            </a:r>
            <a:endParaRPr sz="1400"/>
          </a:p>
          <a:p>
            <a:pPr marL="457200" lvl="0" indent="-317500" algn="l" rtl="0">
              <a:spcBef>
                <a:spcPts val="0"/>
              </a:spcBef>
              <a:spcAft>
                <a:spcPts val="0"/>
              </a:spcAft>
              <a:buSzPts val="1400"/>
              <a:buChar char="-"/>
            </a:pPr>
            <a:r>
              <a:rPr lang="en" sz="1400"/>
              <a:t>Angular Spectrum Method</a:t>
            </a:r>
            <a:endParaRPr sz="1400"/>
          </a:p>
        </p:txBody>
      </p:sp>
      <p:sp>
        <p:nvSpPr>
          <p:cNvPr id="199" name="Google Shape;199;p29"/>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sz="1400"/>
              <a:t>Pixel Super-Resolution</a:t>
            </a:r>
            <a:endParaRPr sz="1400"/>
          </a:p>
          <a:p>
            <a:pPr marL="457200" lvl="0" indent="-317500" algn="l" rtl="0">
              <a:spcBef>
                <a:spcPts val="0"/>
              </a:spcBef>
              <a:spcAft>
                <a:spcPts val="0"/>
              </a:spcAft>
              <a:buSzPts val="1400"/>
              <a:buChar char="-"/>
            </a:pPr>
            <a:r>
              <a:rPr lang="en" sz="1400"/>
              <a:t>Spatial Convolution</a:t>
            </a:r>
            <a:endParaRPr sz="1400"/>
          </a:p>
          <a:p>
            <a:pPr marL="457200" lvl="0" indent="-317500" algn="l" rtl="0">
              <a:spcBef>
                <a:spcPts val="0"/>
              </a:spcBef>
              <a:spcAft>
                <a:spcPts val="0"/>
              </a:spcAft>
              <a:buSzPts val="1400"/>
              <a:buChar char="-"/>
            </a:pPr>
            <a:r>
              <a:rPr lang="en" sz="1400"/>
              <a:t>Phase Retrieval</a:t>
            </a:r>
            <a:endParaRPr sz="1400"/>
          </a:p>
          <a:p>
            <a:pPr marL="457200" lvl="0" indent="-317500" algn="l" rtl="0">
              <a:spcBef>
                <a:spcPts val="0"/>
              </a:spcBef>
              <a:spcAft>
                <a:spcPts val="0"/>
              </a:spcAft>
              <a:buSzPts val="1400"/>
              <a:buChar char="-"/>
            </a:pPr>
            <a:r>
              <a:rPr lang="en" sz="1400"/>
              <a:t>Pixel Pitch</a:t>
            </a:r>
            <a:endParaRPr sz="1400"/>
          </a:p>
          <a:p>
            <a:pPr marL="0" lvl="0" indent="0" algn="l" rtl="0">
              <a:spcBef>
                <a:spcPts val="1200"/>
              </a:spcBef>
              <a:spcAft>
                <a:spcPts val="1200"/>
              </a:spcAft>
              <a:buNone/>
            </a:pPr>
            <a:endParaRPr/>
          </a:p>
        </p:txBody>
      </p:sp>
      <p:sp>
        <p:nvSpPr>
          <p:cNvPr id="200" name="Google Shape;200;p29"/>
          <p:cNvSpPr txBox="1">
            <a:spLocks noGrp="1"/>
          </p:cNvSpPr>
          <p:nvPr>
            <p:ph type="title"/>
          </p:nvPr>
        </p:nvSpPr>
        <p:spPr>
          <a:xfrm>
            <a:off x="727650" y="13533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Photonic Methods and Principles</a:t>
            </a:r>
            <a:endParaRPr/>
          </a:p>
        </p:txBody>
      </p:sp>
      <p:pic>
        <p:nvPicPr>
          <p:cNvPr id="201" name="Google Shape;201;p29"/>
          <p:cNvPicPr preferRelativeResize="0"/>
          <p:nvPr/>
        </p:nvPicPr>
        <p:blipFill rotWithShape="1">
          <a:blip r:embed="rId5">
            <a:alphaModFix/>
          </a:blip>
          <a:srcRect t="9247"/>
          <a:stretch/>
        </p:blipFill>
        <p:spPr>
          <a:xfrm>
            <a:off x="8067400" y="103550"/>
            <a:ext cx="927802" cy="1122652"/>
          </a:xfrm>
          <a:prstGeom prst="rect">
            <a:avLst/>
          </a:prstGeom>
          <a:noFill/>
          <a:ln>
            <a:noFill/>
          </a:ln>
        </p:spPr>
      </p:pic>
      <p:pic>
        <p:nvPicPr>
          <p:cNvPr id="5" name="Audio 4">
            <a:hlinkClick r:id="" action="ppaction://media"/>
            <a:extLst>
              <a:ext uri="{FF2B5EF4-FFF2-40B4-BE49-F238E27FC236}">
                <a16:creationId xmlns:a16="http://schemas.microsoft.com/office/drawing/2014/main" id="{9474A40D-9A73-1A74-9DC4-F24D5DE339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90000"/>
    </mc:Choice>
    <mc:Fallback>
      <p:transition advClick="0"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2994900" y="2304150"/>
            <a:ext cx="3154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40"/>
              <a:t>Optical Design</a:t>
            </a:r>
            <a:endParaRPr sz="3040"/>
          </a:p>
        </p:txBody>
      </p:sp>
      <p:pic>
        <p:nvPicPr>
          <p:cNvPr id="2" name="Audio Recording Feb 2, 2023 at 4:16:21 PM">
            <a:hlinkClick r:id="" action="ppaction://media"/>
            <a:extLst>
              <a:ext uri="{FF2B5EF4-FFF2-40B4-BE49-F238E27FC236}">
                <a16:creationId xmlns:a16="http://schemas.microsoft.com/office/drawing/2014/main" id="{BFE727E5-6190-8068-0C8D-F56C7A823E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0965" y="43307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5000"/>
    </mc:Choice>
    <mc:Fallback>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729450" y="1318650"/>
            <a:ext cx="5793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40" dirty="0"/>
              <a:t>Housing Unit, LED tuning, and Fiber Holders</a:t>
            </a:r>
            <a:endParaRPr sz="2040" dirty="0"/>
          </a:p>
        </p:txBody>
      </p:sp>
      <p:sp>
        <p:nvSpPr>
          <p:cNvPr id="166" name="Google Shape;166;p24"/>
          <p:cNvSpPr txBox="1">
            <a:spLocks noGrp="1"/>
          </p:cNvSpPr>
          <p:nvPr>
            <p:ph type="body" idx="1"/>
          </p:nvPr>
        </p:nvSpPr>
        <p:spPr>
          <a:xfrm>
            <a:off x="729450" y="2078875"/>
            <a:ext cx="5713200" cy="2261100"/>
          </a:xfrm>
          <a:prstGeom prst="rect">
            <a:avLst/>
          </a:prstGeom>
        </p:spPr>
        <p:txBody>
          <a:bodyPr spcFirstLastPara="1" wrap="square" lIns="91425" tIns="91425" rIns="91425" bIns="91425" anchor="t" anchorCtr="0">
            <a:noAutofit/>
          </a:bodyPr>
          <a:lstStyle/>
          <a:p>
            <a:pPr marL="285750" indent="-285750"/>
            <a:r>
              <a:rPr lang="en" sz="1600" dirty="0">
                <a:solidFill>
                  <a:srgbClr val="000000"/>
                </a:solidFill>
                <a:latin typeface="Arial"/>
                <a:ea typeface="Arial"/>
                <a:cs typeface="Arial"/>
                <a:sym typeface="Arial"/>
              </a:rPr>
              <a:t>Fully encompass all the components of our microscope.</a:t>
            </a:r>
            <a:endParaRPr lang="en-US" sz="1600" dirty="0">
              <a:solidFill>
                <a:srgbClr val="000000"/>
              </a:solidFill>
              <a:latin typeface="Arial"/>
              <a:ea typeface="Arial"/>
              <a:cs typeface="Arial"/>
              <a:sym typeface="Arial"/>
            </a:endParaRPr>
          </a:p>
          <a:p>
            <a:pPr marL="285750" indent="-285750"/>
            <a:r>
              <a:rPr lang="en-US" sz="1600" dirty="0">
                <a:solidFill>
                  <a:srgbClr val="000000"/>
                </a:solidFill>
                <a:latin typeface="Arial"/>
                <a:ea typeface="Arial"/>
                <a:cs typeface="Arial"/>
                <a:sym typeface="Arial"/>
              </a:rPr>
              <a:t>Ideal size would fit inside a pocket for </a:t>
            </a:r>
          </a:p>
          <a:p>
            <a:pPr marL="742950" lvl="1" indent="-285750"/>
            <a:r>
              <a:rPr lang="en-US" sz="1400" dirty="0">
                <a:solidFill>
                  <a:srgbClr val="000000"/>
                </a:solidFill>
                <a:latin typeface="Arial"/>
                <a:ea typeface="Arial"/>
                <a:cs typeface="Arial"/>
                <a:sym typeface="Arial"/>
              </a:rPr>
              <a:t>ease of access, </a:t>
            </a:r>
          </a:p>
          <a:p>
            <a:pPr marL="742950" lvl="1" indent="-285750"/>
            <a:r>
              <a:rPr lang="en-US" sz="1400" dirty="0">
                <a:solidFill>
                  <a:srgbClr val="000000"/>
                </a:solidFill>
                <a:latin typeface="Arial"/>
                <a:ea typeface="Arial"/>
                <a:cs typeface="Arial"/>
                <a:sym typeface="Arial"/>
              </a:rPr>
              <a:t>cheap manufacturing</a:t>
            </a:r>
          </a:p>
          <a:p>
            <a:pPr marL="742950" lvl="1" indent="-285750"/>
            <a:r>
              <a:rPr lang="en-US" sz="1400" dirty="0">
                <a:solidFill>
                  <a:srgbClr val="000000"/>
                </a:solidFill>
                <a:latin typeface="Arial"/>
                <a:ea typeface="Arial"/>
                <a:cs typeface="Arial"/>
                <a:sym typeface="Arial"/>
              </a:rPr>
              <a:t>portability.</a:t>
            </a:r>
            <a:endParaRPr lang="en" sz="1600" dirty="0">
              <a:solidFill>
                <a:srgbClr val="000000"/>
              </a:solidFill>
              <a:latin typeface="Arial"/>
              <a:ea typeface="Arial"/>
              <a:cs typeface="Arial"/>
              <a:sym typeface="Arial"/>
            </a:endParaRPr>
          </a:p>
          <a:p>
            <a:pPr marL="285750" indent="-285750"/>
            <a:r>
              <a:rPr lang="en-US" sz="1600" dirty="0">
                <a:solidFill>
                  <a:srgbClr val="000000"/>
                </a:solidFill>
                <a:latin typeface="Arial"/>
                <a:ea typeface="Arial"/>
                <a:cs typeface="Arial"/>
                <a:sym typeface="Arial"/>
              </a:rPr>
              <a:t>We will be 3D printing the housing unit because of the printer’s quick turnaround time, plastic’s durability, customization, and low cost of material.</a:t>
            </a:r>
          </a:p>
          <a:p>
            <a:pPr marL="0" lvl="0" indent="0" algn="l" rtl="0">
              <a:spcBef>
                <a:spcPts val="0"/>
              </a:spcBef>
              <a:spcAft>
                <a:spcPts val="1200"/>
              </a:spcAft>
              <a:buNone/>
            </a:pPr>
            <a:endParaRPr dirty="0"/>
          </a:p>
        </p:txBody>
      </p:sp>
      <p:pic>
        <p:nvPicPr>
          <p:cNvPr id="167" name="Google Shape;167;p24"/>
          <p:cNvPicPr preferRelativeResize="0"/>
          <p:nvPr/>
        </p:nvPicPr>
        <p:blipFill>
          <a:blip r:embed="rId5">
            <a:alphaModFix/>
          </a:blip>
          <a:stretch>
            <a:fillRect/>
          </a:stretch>
        </p:blipFill>
        <p:spPr>
          <a:xfrm>
            <a:off x="6775825" y="2078875"/>
            <a:ext cx="2129100" cy="2223375"/>
          </a:xfrm>
          <a:prstGeom prst="rect">
            <a:avLst/>
          </a:prstGeom>
          <a:noFill/>
          <a:ln>
            <a:noFill/>
          </a:ln>
        </p:spPr>
      </p:pic>
      <p:sp>
        <p:nvSpPr>
          <p:cNvPr id="168" name="Google Shape;168;p24"/>
          <p:cNvSpPr txBox="1"/>
          <p:nvPr/>
        </p:nvSpPr>
        <p:spPr>
          <a:xfrm>
            <a:off x="6951250" y="4431825"/>
            <a:ext cx="1722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Times New Roman"/>
                <a:ea typeface="Times New Roman"/>
                <a:cs typeface="Times New Roman"/>
                <a:sym typeface="Times New Roman"/>
              </a:rPr>
              <a:t>Prusa i3 3D Printer</a:t>
            </a:r>
            <a:endParaRPr b="1">
              <a:latin typeface="Lato"/>
              <a:ea typeface="Lato"/>
              <a:cs typeface="Lato"/>
              <a:sym typeface="Lato"/>
            </a:endParaRPr>
          </a:p>
        </p:txBody>
      </p:sp>
      <p:pic>
        <p:nvPicPr>
          <p:cNvPr id="2" name="Picture 1" descr="A person wearing glasses and holding up the middle finger&#10;&#10;Description automatically generated with low confidence">
            <a:extLst>
              <a:ext uri="{FF2B5EF4-FFF2-40B4-BE49-F238E27FC236}">
                <a16:creationId xmlns:a16="http://schemas.microsoft.com/office/drawing/2014/main" id="{D0BEF29A-DD47-786C-6D4C-D1625946DEBF}"/>
              </a:ext>
            </a:extLst>
          </p:cNvPr>
          <p:cNvPicPr>
            <a:picLocks noChangeAspect="1"/>
          </p:cNvPicPr>
          <p:nvPr/>
        </p:nvPicPr>
        <p:blipFill rotWithShape="1">
          <a:blip r:embed="rId6"/>
          <a:srcRect l="-1" t="17871" r="-3458" b="23979"/>
          <a:stretch/>
        </p:blipFill>
        <p:spPr>
          <a:xfrm>
            <a:off x="8110491" y="458688"/>
            <a:ext cx="1033509" cy="1256824"/>
          </a:xfrm>
          <a:prstGeom prst="rect">
            <a:avLst/>
          </a:prstGeom>
        </p:spPr>
      </p:pic>
      <p:pic>
        <p:nvPicPr>
          <p:cNvPr id="4" name="Audio Recording Feb 2, 2023 at 4:26:54 PM">
            <a:hlinkClick r:id="" action="ppaction://media"/>
            <a:extLst>
              <a:ext uri="{FF2B5EF4-FFF2-40B4-BE49-F238E27FC236}">
                <a16:creationId xmlns:a16="http://schemas.microsoft.com/office/drawing/2014/main" id="{CA6B2940-91B6-DB78-1BD2-C39FC6C1FF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85791" y="43022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83000"/>
    </mc:Choice>
    <mc:Fallback>
      <p:transition advClick="0" advTm="8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729450" y="1318650"/>
            <a:ext cx="5793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40"/>
              <a:t>Fiber Holders</a:t>
            </a:r>
            <a:endParaRPr sz="2040"/>
          </a:p>
        </p:txBody>
      </p:sp>
      <p:sp>
        <p:nvSpPr>
          <p:cNvPr id="174" name="Google Shape;174;p25"/>
          <p:cNvSpPr txBox="1">
            <a:spLocks noGrp="1"/>
          </p:cNvSpPr>
          <p:nvPr>
            <p:ph type="body" idx="1"/>
          </p:nvPr>
        </p:nvSpPr>
        <p:spPr>
          <a:xfrm>
            <a:off x="729450" y="2078875"/>
            <a:ext cx="57132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000000"/>
                </a:solidFill>
                <a:latin typeface="Arial"/>
                <a:ea typeface="Arial"/>
                <a:cs typeface="Arial"/>
                <a:sym typeface="Arial"/>
              </a:rPr>
              <a:t>We will have our own printed fiber holders so that the fibers themselves can be arranged in an array format. </a:t>
            </a:r>
            <a:endParaRPr sz="1600" dirty="0">
              <a:solidFill>
                <a:srgbClr val="000000"/>
              </a:solidFill>
              <a:latin typeface="Arial"/>
              <a:ea typeface="Arial"/>
              <a:cs typeface="Arial"/>
              <a:sym typeface="Arial"/>
            </a:endParaRPr>
          </a:p>
          <a:p>
            <a:pPr marL="0" lvl="0" indent="0" algn="l" rtl="0">
              <a:spcBef>
                <a:spcPts val="0"/>
              </a:spcBef>
              <a:spcAft>
                <a:spcPts val="0"/>
              </a:spcAft>
              <a:buNone/>
            </a:pPr>
            <a:r>
              <a:rPr lang="en" sz="1600" dirty="0">
                <a:solidFill>
                  <a:srgbClr val="000000"/>
                </a:solidFill>
                <a:latin typeface="Arial"/>
                <a:ea typeface="Arial"/>
                <a:cs typeface="Arial"/>
                <a:sym typeface="Arial"/>
              </a:rPr>
              <a:t>One fiber chuck will have up to five fibers equidistant from the center.</a:t>
            </a:r>
            <a:endParaRPr sz="1600" dirty="0">
              <a:solidFill>
                <a:srgbClr val="000000"/>
              </a:solidFill>
              <a:latin typeface="Arial"/>
              <a:ea typeface="Arial"/>
              <a:cs typeface="Arial"/>
              <a:sym typeface="Arial"/>
            </a:endParaRPr>
          </a:p>
          <a:p>
            <a:pPr marL="0" lvl="0" indent="0" algn="l" rtl="0">
              <a:spcBef>
                <a:spcPts val="0"/>
              </a:spcBef>
              <a:spcAft>
                <a:spcPts val="0"/>
              </a:spcAft>
              <a:buNone/>
            </a:pPr>
            <a:r>
              <a:rPr lang="en" sz="1600" dirty="0">
                <a:solidFill>
                  <a:srgbClr val="000000"/>
                </a:solidFill>
                <a:latin typeface="Arial"/>
                <a:ea typeface="Arial"/>
                <a:cs typeface="Arial"/>
                <a:sym typeface="Arial"/>
              </a:rPr>
              <a:t>The locations of the fibers will be known, which will allow utilization of the shift and add software. </a:t>
            </a:r>
            <a:endParaRPr sz="1600" dirty="0">
              <a:solidFill>
                <a:srgbClr val="000000"/>
              </a:solidFill>
              <a:latin typeface="Arial"/>
              <a:ea typeface="Arial"/>
              <a:cs typeface="Arial"/>
              <a:sym typeface="Arial"/>
            </a:endParaRPr>
          </a:p>
          <a:p>
            <a:pPr marL="0" lvl="0" indent="0" algn="l" rtl="0">
              <a:spcBef>
                <a:spcPts val="0"/>
              </a:spcBef>
              <a:spcAft>
                <a:spcPts val="0"/>
              </a:spcAft>
              <a:buNone/>
            </a:pPr>
            <a:endParaRPr sz="1600" dirty="0">
              <a:solidFill>
                <a:srgbClr val="000000"/>
              </a:solidFill>
              <a:latin typeface="Arial"/>
              <a:ea typeface="Arial"/>
              <a:cs typeface="Arial"/>
              <a:sym typeface="Arial"/>
            </a:endParaRPr>
          </a:p>
          <a:p>
            <a:pPr marL="0" lvl="0" indent="0" algn="l" rtl="0">
              <a:spcBef>
                <a:spcPts val="0"/>
              </a:spcBef>
              <a:spcAft>
                <a:spcPts val="1200"/>
              </a:spcAft>
              <a:buNone/>
            </a:pPr>
            <a:endParaRPr dirty="0"/>
          </a:p>
        </p:txBody>
      </p:sp>
      <p:pic>
        <p:nvPicPr>
          <p:cNvPr id="2" name="Picture 1" descr="A person wearing glasses and holding up the middle finger&#10;&#10;Description automatically generated with low confidence">
            <a:extLst>
              <a:ext uri="{FF2B5EF4-FFF2-40B4-BE49-F238E27FC236}">
                <a16:creationId xmlns:a16="http://schemas.microsoft.com/office/drawing/2014/main" id="{223519D4-01BC-0C8A-88A2-30F1CA7AFFD7}"/>
              </a:ext>
            </a:extLst>
          </p:cNvPr>
          <p:cNvPicPr>
            <a:picLocks noChangeAspect="1"/>
          </p:cNvPicPr>
          <p:nvPr/>
        </p:nvPicPr>
        <p:blipFill rotWithShape="1">
          <a:blip r:embed="rId5"/>
          <a:srcRect l="-1" t="17871" r="-3458" b="23979"/>
          <a:stretch/>
        </p:blipFill>
        <p:spPr>
          <a:xfrm>
            <a:off x="8110491" y="458688"/>
            <a:ext cx="1033509" cy="1256824"/>
          </a:xfrm>
          <a:prstGeom prst="rect">
            <a:avLst/>
          </a:prstGeom>
        </p:spPr>
      </p:pic>
      <p:pic>
        <p:nvPicPr>
          <p:cNvPr id="1026" name="Picture 2">
            <a:extLst>
              <a:ext uri="{FF2B5EF4-FFF2-40B4-BE49-F238E27FC236}">
                <a16:creationId xmlns:a16="http://schemas.microsoft.com/office/drawing/2014/main" id="{CA7F1041-7DAF-833C-BE71-2EA9760D93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81" t="36755" r="9047" b="35511"/>
          <a:stretch/>
        </p:blipFill>
        <p:spPr bwMode="auto">
          <a:xfrm>
            <a:off x="6235443" y="2078875"/>
            <a:ext cx="2790117" cy="14573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2F352CD-36E0-636C-412C-A123006972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380" y="3869454"/>
            <a:ext cx="1660216" cy="12166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E7B8203-7D2B-24E6-2990-8732441E79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5614" y="3762899"/>
            <a:ext cx="1536475" cy="138060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Feb 2, 2023 at 4:28:32 PM">
            <a:hlinkClick r:id="" action="ppaction://media"/>
            <a:extLst>
              <a:ext uri="{FF2B5EF4-FFF2-40B4-BE49-F238E27FC236}">
                <a16:creationId xmlns:a16="http://schemas.microsoft.com/office/drawing/2014/main" id="{9AF7379F-9E60-3B3C-708F-2BAB2A2C37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31200" y="4273332"/>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93000"/>
    </mc:Choice>
    <mc:Fallback>
      <p:transition advClick="0" advTm="9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Optical Demonstration 1</a:t>
            </a:r>
            <a:endParaRPr dirty="0"/>
          </a:p>
        </p:txBody>
      </p:sp>
      <p:pic>
        <p:nvPicPr>
          <p:cNvPr id="2" name="Picture 1" descr="A person wearing glasses and holding up the middle finger&#10;&#10;Description automatically generated with low confidence">
            <a:extLst>
              <a:ext uri="{FF2B5EF4-FFF2-40B4-BE49-F238E27FC236}">
                <a16:creationId xmlns:a16="http://schemas.microsoft.com/office/drawing/2014/main" id="{BE94EAF1-5F1D-3EB9-C8E2-6AAB780236E2}"/>
              </a:ext>
            </a:extLst>
          </p:cNvPr>
          <p:cNvPicPr>
            <a:picLocks noChangeAspect="1"/>
          </p:cNvPicPr>
          <p:nvPr/>
        </p:nvPicPr>
        <p:blipFill rotWithShape="1">
          <a:blip r:embed="rId5"/>
          <a:srcRect l="-1" t="17871" r="-3458" b="23979"/>
          <a:stretch/>
        </p:blipFill>
        <p:spPr>
          <a:xfrm>
            <a:off x="8110491" y="458688"/>
            <a:ext cx="1033509" cy="1256824"/>
          </a:xfrm>
          <a:prstGeom prst="rect">
            <a:avLst/>
          </a:prstGeom>
        </p:spPr>
      </p:pic>
      <p:pic>
        <p:nvPicPr>
          <p:cNvPr id="3074" name="Picture 2">
            <a:extLst>
              <a:ext uri="{FF2B5EF4-FFF2-40B4-BE49-F238E27FC236}">
                <a16:creationId xmlns:a16="http://schemas.microsoft.com/office/drawing/2014/main" id="{E6A28D4A-2762-C373-5554-E22DD1A34F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450" y="2036903"/>
            <a:ext cx="3176643" cy="23786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E38A6F7-45A3-A1E5-0CE5-A50C1B8BC7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3745" y="2099138"/>
            <a:ext cx="2648327" cy="1989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8C8224-A511-647C-B9A1-B944A15997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9724" y="2036903"/>
            <a:ext cx="2648327" cy="217271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Recording Feb 2, 2023 at 4:31:13 PM">
            <a:hlinkClick r:id="" action="ppaction://media"/>
            <a:extLst>
              <a:ext uri="{FF2B5EF4-FFF2-40B4-BE49-F238E27FC236}">
                <a16:creationId xmlns:a16="http://schemas.microsoft.com/office/drawing/2014/main" id="{A1AED064-2309-A717-9908-484B31DA51B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31200" y="4392666"/>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118000"/>
    </mc:Choice>
    <mc:Fallback>
      <p:transition advClick="0" advTm="1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6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Optical Demonstration 2</a:t>
            </a:r>
            <a:endParaRPr dirty="0"/>
          </a:p>
        </p:txBody>
      </p:sp>
      <p:pic>
        <p:nvPicPr>
          <p:cNvPr id="2" name="Picture 1" descr="A person wearing glasses and holding up the middle finger&#10;&#10;Description automatically generated with low confidence">
            <a:extLst>
              <a:ext uri="{FF2B5EF4-FFF2-40B4-BE49-F238E27FC236}">
                <a16:creationId xmlns:a16="http://schemas.microsoft.com/office/drawing/2014/main" id="{BE94EAF1-5F1D-3EB9-C8E2-6AAB780236E2}"/>
              </a:ext>
            </a:extLst>
          </p:cNvPr>
          <p:cNvPicPr>
            <a:picLocks noChangeAspect="1"/>
          </p:cNvPicPr>
          <p:nvPr/>
        </p:nvPicPr>
        <p:blipFill rotWithShape="1">
          <a:blip r:embed="rId5"/>
          <a:srcRect l="-1" t="17871" r="-3458" b="23979"/>
          <a:stretch/>
        </p:blipFill>
        <p:spPr>
          <a:xfrm>
            <a:off x="8110491" y="458688"/>
            <a:ext cx="1033509" cy="1256824"/>
          </a:xfrm>
          <a:prstGeom prst="rect">
            <a:avLst/>
          </a:prstGeom>
        </p:spPr>
      </p:pic>
      <p:pic>
        <p:nvPicPr>
          <p:cNvPr id="5" name="Picture 4">
            <a:extLst>
              <a:ext uri="{FF2B5EF4-FFF2-40B4-BE49-F238E27FC236}">
                <a16:creationId xmlns:a16="http://schemas.microsoft.com/office/drawing/2014/main" id="{856ADAA9-9F95-5B5D-0C25-C4360F616811}"/>
              </a:ext>
            </a:extLst>
          </p:cNvPr>
          <p:cNvPicPr>
            <a:picLocks noChangeAspect="1"/>
          </p:cNvPicPr>
          <p:nvPr/>
        </p:nvPicPr>
        <p:blipFill>
          <a:blip r:embed="rId6"/>
          <a:stretch>
            <a:fillRect/>
          </a:stretch>
        </p:blipFill>
        <p:spPr>
          <a:xfrm>
            <a:off x="5017062" y="1934957"/>
            <a:ext cx="2712981" cy="2170385"/>
          </a:xfrm>
          <a:prstGeom prst="rect">
            <a:avLst/>
          </a:prstGeom>
        </p:spPr>
      </p:pic>
      <p:pic>
        <p:nvPicPr>
          <p:cNvPr id="6" name="Picture 5">
            <a:extLst>
              <a:ext uri="{FF2B5EF4-FFF2-40B4-BE49-F238E27FC236}">
                <a16:creationId xmlns:a16="http://schemas.microsoft.com/office/drawing/2014/main" id="{4B9ADB63-AD38-78F7-E673-2F207576B22D}"/>
              </a:ext>
            </a:extLst>
          </p:cNvPr>
          <p:cNvPicPr>
            <a:picLocks noChangeAspect="1"/>
          </p:cNvPicPr>
          <p:nvPr/>
        </p:nvPicPr>
        <p:blipFill>
          <a:blip r:embed="rId7"/>
          <a:stretch>
            <a:fillRect/>
          </a:stretch>
        </p:blipFill>
        <p:spPr>
          <a:xfrm>
            <a:off x="1413958" y="1934957"/>
            <a:ext cx="2712981" cy="2170385"/>
          </a:xfrm>
          <a:prstGeom prst="rect">
            <a:avLst/>
          </a:prstGeom>
        </p:spPr>
      </p:pic>
      <p:pic>
        <p:nvPicPr>
          <p:cNvPr id="7" name="Audio Recording Feb 2, 2023 at 4:33:14 PM">
            <a:hlinkClick r:id="" action="ppaction://media"/>
            <a:extLst>
              <a:ext uri="{FF2B5EF4-FFF2-40B4-BE49-F238E27FC236}">
                <a16:creationId xmlns:a16="http://schemas.microsoft.com/office/drawing/2014/main" id="{4E01E74A-A619-0F97-EBD9-904F2AD9E5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31200" y="4278412"/>
            <a:ext cx="812800" cy="812800"/>
          </a:xfrm>
          <a:prstGeom prst="rect">
            <a:avLst/>
          </a:prstGeom>
        </p:spPr>
      </p:pic>
    </p:spTree>
    <p:extLst>
      <p:ext uri="{BB962C8B-B14F-4D97-AF65-F5344CB8AC3E}">
        <p14:creationId xmlns:p14="http://schemas.microsoft.com/office/powerpoint/2010/main" val="4091764631"/>
      </p:ext>
    </p:extLst>
  </p:cSld>
  <p:clrMapOvr>
    <a:masterClrMapping/>
  </p:clrMapOvr>
  <mc:AlternateContent xmlns:mc="http://schemas.openxmlformats.org/markup-compatibility/2006">
    <mc:Choice xmlns:p14="http://schemas.microsoft.com/office/powerpoint/2010/main" Requires="p14">
      <p:transition p14:dur="0" advClick="0" advTm="52000"/>
    </mc:Choice>
    <mc:Fallback>
      <p:transition advClick="0" advTm="5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2649900" y="2304150"/>
            <a:ext cx="3844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solidFill>
                  <a:srgbClr val="2F2F2F"/>
                </a:solidFill>
              </a:rPr>
              <a:t>Electrical </a:t>
            </a:r>
            <a:r>
              <a:rPr lang="en" sz="3000"/>
              <a:t>Design </a:t>
            </a:r>
            <a:endParaRPr sz="3000"/>
          </a:p>
        </p:txBody>
      </p:sp>
      <p:pic>
        <p:nvPicPr>
          <p:cNvPr id="39" name="Audio 38">
            <a:hlinkClick r:id="" action="ppaction://media"/>
            <a:extLst>
              <a:ext uri="{FF2B5EF4-FFF2-40B4-BE49-F238E27FC236}">
                <a16:creationId xmlns:a16="http://schemas.microsoft.com/office/drawing/2014/main" id="{D73D2E90-C464-0D79-67BA-26283B51AA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31250" t="-108203" r="-231250" b="-108203"/>
          <a:stretch>
            <a:fillRect/>
          </a:stretch>
        </p:blipFill>
        <p:spPr>
          <a:xfrm>
            <a:off x="6858000" y="3857625"/>
            <a:ext cx="2286000" cy="1285875"/>
          </a:xfrm>
          <a:prstGeom prst="rect">
            <a:avLst/>
          </a:prstGeom>
        </p:spPr>
      </p:pic>
      <p:pic>
        <p:nvPicPr>
          <p:cNvPr id="44" name="Google Shape;246;p35">
            <a:extLst>
              <a:ext uri="{FF2B5EF4-FFF2-40B4-BE49-F238E27FC236}">
                <a16:creationId xmlns:a16="http://schemas.microsoft.com/office/drawing/2014/main" id="{98B7482E-F9DC-004D-BBC7-A67CC0164AF2}"/>
              </a:ext>
            </a:extLst>
          </p:cNvPr>
          <p:cNvPicPr preferRelativeResize="0"/>
          <p:nvPr/>
        </p:nvPicPr>
        <p:blipFill>
          <a:blip r:embed="rId6">
            <a:alphaModFix/>
          </a:blip>
          <a:stretch>
            <a:fillRect/>
          </a:stretch>
        </p:blipFill>
        <p:spPr>
          <a:xfrm>
            <a:off x="8027855" y="151375"/>
            <a:ext cx="988973" cy="13186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advClick="0" advTm="7000"/>
    </mc:Choice>
    <mc:Fallback>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2F2F2F"/>
                </a:solidFill>
              </a:rPr>
              <a:t>Electrical Goals and Objectives</a:t>
            </a:r>
            <a:endParaRPr>
              <a:solidFill>
                <a:srgbClr val="2F2F2F"/>
              </a:solidFill>
            </a:endParaRPr>
          </a:p>
        </p:txBody>
      </p:sp>
      <p:sp>
        <p:nvSpPr>
          <p:cNvPr id="212" name="Google Shape;212;p31"/>
          <p:cNvSpPr txBox="1">
            <a:spLocks noGrp="1"/>
          </p:cNvSpPr>
          <p:nvPr>
            <p:ph type="body" idx="1"/>
          </p:nvPr>
        </p:nvSpPr>
        <p:spPr>
          <a:xfrm>
            <a:off x="729325" y="2078875"/>
            <a:ext cx="3774300" cy="284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a:solidFill>
                  <a:srgbClr val="2F2F2F"/>
                </a:solidFill>
              </a:rPr>
              <a:t>Goals</a:t>
            </a:r>
            <a:endParaRPr sz="1200">
              <a:solidFill>
                <a:srgbClr val="2F2F2F"/>
              </a:solidFill>
            </a:endParaRPr>
          </a:p>
          <a:p>
            <a:pPr marL="457200" lvl="0" indent="-304800" algn="just" rtl="0">
              <a:lnSpc>
                <a:spcPct val="100000"/>
              </a:lnSpc>
              <a:spcBef>
                <a:spcPts val="1200"/>
              </a:spcBef>
              <a:spcAft>
                <a:spcPts val="0"/>
              </a:spcAft>
              <a:buClr>
                <a:srgbClr val="2F2F2F"/>
              </a:buClr>
              <a:buSzPts val="1200"/>
              <a:buChar char="-"/>
            </a:pPr>
            <a:r>
              <a:rPr lang="en" sz="1200">
                <a:solidFill>
                  <a:srgbClr val="000000"/>
                </a:solidFill>
              </a:rPr>
              <a:t>Have a source of power either on board or using the device it is mounted to for power</a:t>
            </a:r>
            <a:endParaRPr sz="1200">
              <a:solidFill>
                <a:srgbClr val="000000"/>
              </a:solidFill>
            </a:endParaRPr>
          </a:p>
          <a:p>
            <a:pPr marL="457200" lvl="0" indent="-304800" algn="just" rtl="0">
              <a:lnSpc>
                <a:spcPct val="100000"/>
              </a:lnSpc>
              <a:spcBef>
                <a:spcPts val="0"/>
              </a:spcBef>
              <a:spcAft>
                <a:spcPts val="0"/>
              </a:spcAft>
              <a:buClr>
                <a:srgbClr val="000000"/>
              </a:buClr>
              <a:buSzPts val="1200"/>
              <a:buChar char="-"/>
            </a:pPr>
            <a:r>
              <a:rPr lang="en" sz="1200">
                <a:solidFill>
                  <a:srgbClr val="000000"/>
                </a:solidFill>
              </a:rPr>
              <a:t>Find a reasonable CMOS sensor  </a:t>
            </a:r>
            <a:endParaRPr sz="1200">
              <a:solidFill>
                <a:srgbClr val="000000"/>
              </a:solidFill>
            </a:endParaRPr>
          </a:p>
          <a:p>
            <a:pPr marL="457200" lvl="0" indent="-304800" algn="just" rtl="0">
              <a:lnSpc>
                <a:spcPct val="100000"/>
              </a:lnSpc>
              <a:spcBef>
                <a:spcPts val="0"/>
              </a:spcBef>
              <a:spcAft>
                <a:spcPts val="0"/>
              </a:spcAft>
              <a:buClr>
                <a:srgbClr val="000000"/>
              </a:buClr>
              <a:buSzPts val="1200"/>
              <a:buChar char="-"/>
            </a:pPr>
            <a:r>
              <a:rPr lang="en" sz="1200">
                <a:solidFill>
                  <a:srgbClr val="000000"/>
                </a:solidFill>
              </a:rPr>
              <a:t>Find a  microcontroller that can accomplish the tasks of the device </a:t>
            </a:r>
            <a:endParaRPr sz="1200">
              <a:solidFill>
                <a:srgbClr val="000000"/>
              </a:solidFill>
            </a:endParaRPr>
          </a:p>
          <a:p>
            <a:pPr marL="457200" lvl="0" indent="-304800" algn="just" rtl="0">
              <a:lnSpc>
                <a:spcPct val="100000"/>
              </a:lnSpc>
              <a:spcBef>
                <a:spcPts val="0"/>
              </a:spcBef>
              <a:spcAft>
                <a:spcPts val="0"/>
              </a:spcAft>
              <a:buClr>
                <a:srgbClr val="000000"/>
              </a:buClr>
              <a:buSzPts val="1200"/>
              <a:buChar char="-"/>
            </a:pPr>
            <a:r>
              <a:rPr lang="en" sz="1200">
                <a:solidFill>
                  <a:srgbClr val="000000"/>
                </a:solidFill>
              </a:rPr>
              <a:t>LEDs (25)</a:t>
            </a:r>
            <a:endParaRPr sz="1200">
              <a:solidFill>
                <a:srgbClr val="000000"/>
              </a:solidFill>
            </a:endParaRPr>
          </a:p>
        </p:txBody>
      </p:sp>
      <p:sp>
        <p:nvSpPr>
          <p:cNvPr id="213" name="Google Shape;213;p31"/>
          <p:cNvSpPr txBox="1">
            <a:spLocks noGrp="1"/>
          </p:cNvSpPr>
          <p:nvPr>
            <p:ph type="body" idx="2"/>
          </p:nvPr>
        </p:nvSpPr>
        <p:spPr>
          <a:xfrm>
            <a:off x="4643600" y="2078875"/>
            <a:ext cx="3774300" cy="284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a:solidFill>
                  <a:srgbClr val="2F2F2F"/>
                </a:solidFill>
              </a:rPr>
              <a:t>Objectives</a:t>
            </a:r>
            <a:endParaRPr sz="1200">
              <a:solidFill>
                <a:srgbClr val="2F2F2F"/>
              </a:solidFill>
            </a:endParaRPr>
          </a:p>
          <a:p>
            <a:pPr marL="457200" lvl="0" indent="-304800" algn="just" rtl="0">
              <a:lnSpc>
                <a:spcPct val="100000"/>
              </a:lnSpc>
              <a:spcBef>
                <a:spcPts val="1200"/>
              </a:spcBef>
              <a:spcAft>
                <a:spcPts val="0"/>
              </a:spcAft>
              <a:buClr>
                <a:srgbClr val="000000"/>
              </a:buClr>
              <a:buSzPts val="1200"/>
              <a:buChar char="-"/>
            </a:pPr>
            <a:r>
              <a:rPr lang="en" sz="1200">
                <a:solidFill>
                  <a:srgbClr val="000000"/>
                </a:solidFill>
              </a:rPr>
              <a:t>Find a reasonable power source for all the electrical components</a:t>
            </a:r>
            <a:endParaRPr sz="1200">
              <a:solidFill>
                <a:srgbClr val="000000"/>
              </a:solidFill>
            </a:endParaRPr>
          </a:p>
          <a:p>
            <a:pPr marL="457200" lvl="0" indent="-304800" algn="just" rtl="0">
              <a:lnSpc>
                <a:spcPct val="100000"/>
              </a:lnSpc>
              <a:spcBef>
                <a:spcPts val="0"/>
              </a:spcBef>
              <a:spcAft>
                <a:spcPts val="0"/>
              </a:spcAft>
              <a:buClr>
                <a:srgbClr val="000000"/>
              </a:buClr>
              <a:buSzPts val="1200"/>
              <a:buChar char="-"/>
            </a:pPr>
            <a:r>
              <a:rPr lang="en" sz="1200">
                <a:solidFill>
                  <a:srgbClr val="000000"/>
                </a:solidFill>
              </a:rPr>
              <a:t>Ensure the wiring of said components is correct according to a PCB diagram </a:t>
            </a:r>
            <a:endParaRPr sz="1200">
              <a:solidFill>
                <a:srgbClr val="000000"/>
              </a:solidFill>
            </a:endParaRPr>
          </a:p>
          <a:p>
            <a:pPr marL="0" lvl="0" indent="0" algn="just" rtl="0">
              <a:lnSpc>
                <a:spcPct val="100000"/>
              </a:lnSpc>
              <a:spcBef>
                <a:spcPts val="0"/>
              </a:spcBef>
              <a:spcAft>
                <a:spcPts val="0"/>
              </a:spcAft>
              <a:buNone/>
            </a:pPr>
            <a:endParaRPr sz="1200">
              <a:solidFill>
                <a:srgbClr val="000000"/>
              </a:solidFill>
            </a:endParaRPr>
          </a:p>
        </p:txBody>
      </p:sp>
      <p:pic>
        <p:nvPicPr>
          <p:cNvPr id="214" name="Google Shape;214;p31"/>
          <p:cNvPicPr preferRelativeResize="0"/>
          <p:nvPr/>
        </p:nvPicPr>
        <p:blipFill>
          <a:blip r:embed="rId5">
            <a:alphaModFix/>
          </a:blip>
          <a:stretch>
            <a:fillRect/>
          </a:stretch>
        </p:blipFill>
        <p:spPr>
          <a:xfrm>
            <a:off x="8027855" y="151375"/>
            <a:ext cx="988973" cy="1318650"/>
          </a:xfrm>
          <a:prstGeom prst="rect">
            <a:avLst/>
          </a:prstGeom>
          <a:noFill/>
          <a:ln>
            <a:noFill/>
          </a:ln>
        </p:spPr>
      </p:pic>
      <p:pic>
        <p:nvPicPr>
          <p:cNvPr id="49" name="Audio 48">
            <a:hlinkClick r:id="" action="ppaction://media"/>
            <a:extLst>
              <a:ext uri="{FF2B5EF4-FFF2-40B4-BE49-F238E27FC236}">
                <a16:creationId xmlns:a16="http://schemas.microsoft.com/office/drawing/2014/main" id="{857FB07D-F57C-491B-ED13-0471739AC2E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25000"/>
    </mc:Choice>
    <mc:Fallback>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Microcontrollers</a:t>
            </a:r>
            <a:endParaRPr/>
          </a:p>
        </p:txBody>
      </p:sp>
      <p:sp>
        <p:nvSpPr>
          <p:cNvPr id="220" name="Google Shape;220;p3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These are the microcontrollers that we looked into.</a:t>
            </a:r>
            <a:endParaRPr/>
          </a:p>
          <a:p>
            <a:pPr marL="0" lvl="0" indent="0" algn="l" rtl="0">
              <a:spcBef>
                <a:spcPts val="1200"/>
              </a:spcBef>
              <a:spcAft>
                <a:spcPts val="0"/>
              </a:spcAft>
              <a:buNone/>
            </a:pPr>
            <a:r>
              <a:rPr lang="en"/>
              <a:t>The focus was on cost while being able to accomplish the tasks  of:</a:t>
            </a:r>
            <a:endParaRPr/>
          </a:p>
          <a:p>
            <a:pPr marL="457200" lvl="0" indent="-311150" algn="l" rtl="0">
              <a:spcBef>
                <a:spcPts val="1200"/>
              </a:spcBef>
              <a:spcAft>
                <a:spcPts val="0"/>
              </a:spcAft>
              <a:buSzPts val="1300"/>
              <a:buChar char="●"/>
            </a:pPr>
            <a:r>
              <a:rPr lang="en"/>
              <a:t>Image processing </a:t>
            </a:r>
            <a:endParaRPr/>
          </a:p>
          <a:p>
            <a:pPr marL="457200" lvl="0" indent="-311150" algn="l" rtl="0">
              <a:spcBef>
                <a:spcPts val="0"/>
              </a:spcBef>
              <a:spcAft>
                <a:spcPts val="0"/>
              </a:spcAft>
              <a:buSzPts val="1300"/>
              <a:buChar char="●"/>
            </a:pPr>
            <a:r>
              <a:rPr lang="en"/>
              <a:t>Controlling the LED array</a:t>
            </a:r>
            <a:endParaRPr/>
          </a:p>
          <a:p>
            <a:pPr marL="0" lvl="0" indent="0" algn="l" rtl="0">
              <a:spcBef>
                <a:spcPts val="1200"/>
              </a:spcBef>
              <a:spcAft>
                <a:spcPts val="1200"/>
              </a:spcAft>
              <a:buNone/>
            </a:pPr>
            <a:r>
              <a:rPr lang="en"/>
              <a:t>A dual microcontroller system was then chosen.</a:t>
            </a:r>
            <a:endParaRPr/>
          </a:p>
        </p:txBody>
      </p:sp>
      <p:pic>
        <p:nvPicPr>
          <p:cNvPr id="221" name="Google Shape;221;p32"/>
          <p:cNvPicPr preferRelativeResize="0"/>
          <p:nvPr/>
        </p:nvPicPr>
        <p:blipFill>
          <a:blip r:embed="rId5">
            <a:alphaModFix/>
          </a:blip>
          <a:stretch>
            <a:fillRect/>
          </a:stretch>
        </p:blipFill>
        <p:spPr>
          <a:xfrm>
            <a:off x="5717579" y="2117300"/>
            <a:ext cx="3426425" cy="3026200"/>
          </a:xfrm>
          <a:prstGeom prst="rect">
            <a:avLst/>
          </a:prstGeom>
          <a:noFill/>
          <a:ln>
            <a:noFill/>
          </a:ln>
        </p:spPr>
      </p:pic>
      <p:pic>
        <p:nvPicPr>
          <p:cNvPr id="222" name="Google Shape;222;p32"/>
          <p:cNvPicPr preferRelativeResize="0"/>
          <p:nvPr/>
        </p:nvPicPr>
        <p:blipFill>
          <a:blip r:embed="rId6">
            <a:alphaModFix/>
          </a:blip>
          <a:stretch>
            <a:fillRect/>
          </a:stretch>
        </p:blipFill>
        <p:spPr>
          <a:xfrm>
            <a:off x="8027855" y="151375"/>
            <a:ext cx="988973" cy="1318650"/>
          </a:xfrm>
          <a:prstGeom prst="rect">
            <a:avLst/>
          </a:prstGeom>
          <a:noFill/>
          <a:ln>
            <a:noFill/>
          </a:ln>
        </p:spPr>
      </p:pic>
      <p:pic>
        <p:nvPicPr>
          <p:cNvPr id="62" name="Audio 61">
            <a:hlinkClick r:id="" action="ppaction://media"/>
            <a:extLst>
              <a:ext uri="{FF2B5EF4-FFF2-40B4-BE49-F238E27FC236}">
                <a16:creationId xmlns:a16="http://schemas.microsoft.com/office/drawing/2014/main" id="{49CE2621-DBE7-B4F6-B3BE-6F24A72B43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83000"/>
    </mc:Choice>
    <mc:Fallback>
      <p:transition advClick="0" advTm="8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Meet Our Team - Group 7</a:t>
            </a:r>
            <a:endParaRPr dirty="0"/>
          </a:p>
        </p:txBody>
      </p:sp>
      <p:sp>
        <p:nvSpPr>
          <p:cNvPr id="93" name="Google Shape;93;p14"/>
          <p:cNvSpPr txBox="1"/>
          <p:nvPr/>
        </p:nvSpPr>
        <p:spPr>
          <a:xfrm>
            <a:off x="572325" y="4063250"/>
            <a:ext cx="1596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dirty="0">
                <a:latin typeface="Lato"/>
                <a:ea typeface="Lato"/>
                <a:cs typeface="Lato"/>
                <a:sym typeface="Lato"/>
              </a:rPr>
              <a:t>Nicolas Bonaduce</a:t>
            </a:r>
            <a:endParaRPr sz="1100" dirty="0">
              <a:latin typeface="Lato"/>
              <a:ea typeface="Lato"/>
              <a:cs typeface="Lato"/>
              <a:sym typeface="Lato"/>
            </a:endParaRPr>
          </a:p>
          <a:p>
            <a:pPr marL="0" lvl="0" indent="0" algn="ctr" rtl="0">
              <a:spcBef>
                <a:spcPts val="0"/>
              </a:spcBef>
              <a:spcAft>
                <a:spcPts val="0"/>
              </a:spcAft>
              <a:buNone/>
            </a:pPr>
            <a:r>
              <a:rPr lang="en" sz="1100" dirty="0">
                <a:latin typeface="Lato"/>
                <a:ea typeface="Lato"/>
                <a:cs typeface="Lato"/>
                <a:sym typeface="Lato"/>
              </a:rPr>
              <a:t> Photonics Engineer</a:t>
            </a:r>
            <a:endParaRPr sz="1100" dirty="0">
              <a:latin typeface="Lato"/>
              <a:ea typeface="Lato"/>
              <a:cs typeface="Lato"/>
              <a:sym typeface="Lato"/>
            </a:endParaRPr>
          </a:p>
        </p:txBody>
      </p:sp>
      <p:sp>
        <p:nvSpPr>
          <p:cNvPr id="94" name="Google Shape;94;p14"/>
          <p:cNvSpPr txBox="1"/>
          <p:nvPr/>
        </p:nvSpPr>
        <p:spPr>
          <a:xfrm>
            <a:off x="2871025" y="4063250"/>
            <a:ext cx="1386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dirty="0">
                <a:latin typeface="Lato"/>
                <a:ea typeface="Lato"/>
                <a:cs typeface="Lato"/>
                <a:sym typeface="Lato"/>
              </a:rPr>
              <a:t>Parker Crooks</a:t>
            </a:r>
            <a:endParaRPr sz="1100" dirty="0">
              <a:latin typeface="Lato"/>
              <a:ea typeface="Lato"/>
              <a:cs typeface="Lato"/>
              <a:sym typeface="Lato"/>
            </a:endParaRPr>
          </a:p>
          <a:p>
            <a:pPr marL="0" lvl="0" indent="0" algn="ctr" rtl="0">
              <a:spcBef>
                <a:spcPts val="0"/>
              </a:spcBef>
              <a:spcAft>
                <a:spcPts val="0"/>
              </a:spcAft>
              <a:buNone/>
            </a:pPr>
            <a:r>
              <a:rPr lang="en" sz="1100" dirty="0">
                <a:latin typeface="Lato"/>
                <a:ea typeface="Lato"/>
                <a:cs typeface="Lato"/>
                <a:sym typeface="Lato"/>
              </a:rPr>
              <a:t>Photonics Engineer</a:t>
            </a:r>
            <a:endParaRPr sz="1100" dirty="0">
              <a:latin typeface="Lato"/>
              <a:ea typeface="Lato"/>
              <a:cs typeface="Lato"/>
              <a:sym typeface="Lato"/>
            </a:endParaRPr>
          </a:p>
        </p:txBody>
      </p:sp>
      <p:sp>
        <p:nvSpPr>
          <p:cNvPr id="95" name="Google Shape;95;p14"/>
          <p:cNvSpPr txBox="1"/>
          <p:nvPr/>
        </p:nvSpPr>
        <p:spPr>
          <a:xfrm>
            <a:off x="4959413" y="4063250"/>
            <a:ext cx="1386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Julian Correa</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Computer Engineer</a:t>
            </a:r>
            <a:endParaRPr sz="1100">
              <a:latin typeface="Lato"/>
              <a:ea typeface="Lato"/>
              <a:cs typeface="Lato"/>
              <a:sym typeface="Lato"/>
            </a:endParaRPr>
          </a:p>
        </p:txBody>
      </p:sp>
      <p:sp>
        <p:nvSpPr>
          <p:cNvPr id="96" name="Google Shape;96;p14"/>
          <p:cNvSpPr txBox="1"/>
          <p:nvPr/>
        </p:nvSpPr>
        <p:spPr>
          <a:xfrm>
            <a:off x="7031238" y="4063250"/>
            <a:ext cx="1386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dirty="0">
                <a:latin typeface="Lato"/>
                <a:ea typeface="Lato"/>
                <a:cs typeface="Lato"/>
                <a:sym typeface="Lato"/>
              </a:rPr>
              <a:t>Nick Scarlata Electrical Engineer</a:t>
            </a:r>
            <a:endParaRPr sz="1100" dirty="0">
              <a:latin typeface="Lato"/>
              <a:ea typeface="Lato"/>
              <a:cs typeface="Lato"/>
              <a:sym typeface="Lato"/>
            </a:endParaRPr>
          </a:p>
        </p:txBody>
      </p:sp>
      <p:pic>
        <p:nvPicPr>
          <p:cNvPr id="97" name="Google Shape;97;p14"/>
          <p:cNvPicPr preferRelativeResize="0"/>
          <p:nvPr/>
        </p:nvPicPr>
        <p:blipFill>
          <a:blip r:embed="rId5">
            <a:alphaModFix/>
          </a:blip>
          <a:stretch>
            <a:fillRect/>
          </a:stretch>
        </p:blipFill>
        <p:spPr>
          <a:xfrm>
            <a:off x="4805425" y="1934034"/>
            <a:ext cx="1596899" cy="2129213"/>
          </a:xfrm>
          <a:prstGeom prst="rect">
            <a:avLst/>
          </a:prstGeom>
          <a:noFill/>
          <a:ln>
            <a:noFill/>
          </a:ln>
        </p:spPr>
      </p:pic>
      <p:pic>
        <p:nvPicPr>
          <p:cNvPr id="98" name="Google Shape;98;p14"/>
          <p:cNvPicPr preferRelativeResize="0"/>
          <p:nvPr/>
        </p:nvPicPr>
        <p:blipFill>
          <a:blip r:embed="rId6">
            <a:alphaModFix/>
          </a:blip>
          <a:stretch>
            <a:fillRect/>
          </a:stretch>
        </p:blipFill>
        <p:spPr>
          <a:xfrm>
            <a:off x="2871025" y="1934025"/>
            <a:ext cx="1596900" cy="2129224"/>
          </a:xfrm>
          <a:prstGeom prst="rect">
            <a:avLst/>
          </a:prstGeom>
          <a:noFill/>
          <a:ln>
            <a:noFill/>
          </a:ln>
        </p:spPr>
      </p:pic>
      <p:pic>
        <p:nvPicPr>
          <p:cNvPr id="99" name="Google Shape;99;p14"/>
          <p:cNvPicPr preferRelativeResize="0"/>
          <p:nvPr/>
        </p:nvPicPr>
        <p:blipFill>
          <a:blip r:embed="rId7">
            <a:alphaModFix/>
          </a:blip>
          <a:stretch>
            <a:fillRect/>
          </a:stretch>
        </p:blipFill>
        <p:spPr>
          <a:xfrm>
            <a:off x="6881500" y="1853850"/>
            <a:ext cx="1657031" cy="2209400"/>
          </a:xfrm>
          <a:prstGeom prst="rect">
            <a:avLst/>
          </a:prstGeom>
          <a:noFill/>
          <a:ln>
            <a:noFill/>
          </a:ln>
        </p:spPr>
      </p:pic>
      <p:pic>
        <p:nvPicPr>
          <p:cNvPr id="5" name="Audio 4">
            <a:hlinkClick r:id="" action="ppaction://media"/>
            <a:extLst>
              <a:ext uri="{FF2B5EF4-FFF2-40B4-BE49-F238E27FC236}">
                <a16:creationId xmlns:a16="http://schemas.microsoft.com/office/drawing/2014/main" id="{DBDCAD0D-E666-E331-032A-A8FFD5F3C0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pic>
        <p:nvPicPr>
          <p:cNvPr id="2" name="Picture 1" descr="A person wearing glasses and holding up the middle finger&#10;&#10;Description automatically generated with low confidence">
            <a:extLst>
              <a:ext uri="{FF2B5EF4-FFF2-40B4-BE49-F238E27FC236}">
                <a16:creationId xmlns:a16="http://schemas.microsoft.com/office/drawing/2014/main" id="{A34F088E-661F-C373-DD2F-07E45C38F79B}"/>
              </a:ext>
            </a:extLst>
          </p:cNvPr>
          <p:cNvPicPr>
            <a:picLocks noChangeAspect="1"/>
          </p:cNvPicPr>
          <p:nvPr/>
        </p:nvPicPr>
        <p:blipFill rotWithShape="1">
          <a:blip r:embed="rId9"/>
          <a:srcRect l="-1" t="17871" r="-3458" b="23979"/>
          <a:stretch/>
        </p:blipFill>
        <p:spPr>
          <a:xfrm>
            <a:off x="572325" y="1934023"/>
            <a:ext cx="1750900" cy="21292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12000"/>
    </mc:Choice>
    <mc:Fallback>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CMOS sensor</a:t>
            </a:r>
            <a:endParaRPr/>
          </a:p>
        </p:txBody>
      </p:sp>
      <p:sp>
        <p:nvSpPr>
          <p:cNvPr id="228" name="Google Shape;228;p33"/>
          <p:cNvSpPr txBox="1">
            <a:spLocks noGrp="1"/>
          </p:cNvSpPr>
          <p:nvPr>
            <p:ph type="body" idx="1"/>
          </p:nvPr>
        </p:nvSpPr>
        <p:spPr>
          <a:xfrm>
            <a:off x="729450" y="2078875"/>
            <a:ext cx="46092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After initial research minimizing cost here would be difficult.</a:t>
            </a:r>
            <a:endParaRPr/>
          </a:p>
          <a:p>
            <a:pPr marL="0" lvl="0" indent="0" algn="l" rtl="0">
              <a:spcBef>
                <a:spcPts val="1200"/>
              </a:spcBef>
              <a:spcAft>
                <a:spcPts val="0"/>
              </a:spcAft>
              <a:buNone/>
            </a:pPr>
            <a:r>
              <a:rPr lang="en"/>
              <a:t>An appropriate pixel size was the most important aspect of the CMOS sensor.</a:t>
            </a:r>
            <a:endParaRPr/>
          </a:p>
          <a:p>
            <a:pPr marL="0" lvl="0" indent="0" algn="l" rtl="0">
              <a:spcBef>
                <a:spcPts val="1200"/>
              </a:spcBef>
              <a:spcAft>
                <a:spcPts val="1200"/>
              </a:spcAft>
              <a:buNone/>
            </a:pPr>
            <a:r>
              <a:rPr lang="en"/>
              <a:t>The decision here would eventually go to the 4016C002, this component of a standard CANON camera, as the current front runner.</a:t>
            </a:r>
            <a:endParaRPr/>
          </a:p>
        </p:txBody>
      </p:sp>
      <p:pic>
        <p:nvPicPr>
          <p:cNvPr id="229" name="Google Shape;229;p33"/>
          <p:cNvPicPr preferRelativeResize="0"/>
          <p:nvPr/>
        </p:nvPicPr>
        <p:blipFill>
          <a:blip r:embed="rId5">
            <a:alphaModFix/>
          </a:blip>
          <a:stretch>
            <a:fillRect/>
          </a:stretch>
        </p:blipFill>
        <p:spPr>
          <a:xfrm>
            <a:off x="5285999" y="1692200"/>
            <a:ext cx="3858001" cy="3451300"/>
          </a:xfrm>
          <a:prstGeom prst="rect">
            <a:avLst/>
          </a:prstGeom>
          <a:noFill/>
          <a:ln>
            <a:noFill/>
          </a:ln>
        </p:spPr>
      </p:pic>
      <p:pic>
        <p:nvPicPr>
          <p:cNvPr id="230" name="Google Shape;230;p33"/>
          <p:cNvPicPr preferRelativeResize="0"/>
          <p:nvPr/>
        </p:nvPicPr>
        <p:blipFill>
          <a:blip r:embed="rId6">
            <a:alphaModFix/>
          </a:blip>
          <a:stretch>
            <a:fillRect/>
          </a:stretch>
        </p:blipFill>
        <p:spPr>
          <a:xfrm>
            <a:off x="8027855" y="151375"/>
            <a:ext cx="988973" cy="1318650"/>
          </a:xfrm>
          <a:prstGeom prst="rect">
            <a:avLst/>
          </a:prstGeom>
          <a:noFill/>
          <a:ln>
            <a:noFill/>
          </a:ln>
        </p:spPr>
      </p:pic>
      <p:pic>
        <p:nvPicPr>
          <p:cNvPr id="37" name="Audio 36">
            <a:hlinkClick r:id="" action="ppaction://media"/>
            <a:extLst>
              <a:ext uri="{FF2B5EF4-FFF2-40B4-BE49-F238E27FC236}">
                <a16:creationId xmlns:a16="http://schemas.microsoft.com/office/drawing/2014/main" id="{905D4BCC-39DF-EC96-F6A2-B297C1DDE3C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53000"/>
    </mc:Choice>
    <mc:Fallback>
      <p:transition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Circuit Design</a:t>
            </a:r>
            <a:endParaRPr/>
          </a:p>
        </p:txBody>
      </p:sp>
      <p:sp>
        <p:nvSpPr>
          <p:cNvPr id="236" name="Google Shape;236;p34"/>
          <p:cNvSpPr txBox="1">
            <a:spLocks noGrp="1"/>
          </p:cNvSpPr>
          <p:nvPr>
            <p:ph type="body" idx="1"/>
          </p:nvPr>
        </p:nvSpPr>
        <p:spPr>
          <a:xfrm>
            <a:off x="729450" y="2078875"/>
            <a:ext cx="37134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From left to right:</a:t>
            </a:r>
            <a:endParaRPr/>
          </a:p>
          <a:p>
            <a:pPr marL="457200" lvl="0" indent="-311150" algn="l" rtl="0">
              <a:spcBef>
                <a:spcPts val="1200"/>
              </a:spcBef>
              <a:spcAft>
                <a:spcPts val="0"/>
              </a:spcAft>
              <a:buSzPts val="1300"/>
              <a:buChar char="●"/>
            </a:pPr>
            <a:r>
              <a:rPr lang="en"/>
              <a:t>CMOS sensor</a:t>
            </a:r>
            <a:endParaRPr/>
          </a:p>
          <a:p>
            <a:pPr marL="457200" lvl="0" indent="-311150" algn="l" rtl="0">
              <a:spcBef>
                <a:spcPts val="0"/>
              </a:spcBef>
              <a:spcAft>
                <a:spcPts val="0"/>
              </a:spcAft>
              <a:buSzPts val="1300"/>
              <a:buChar char="●"/>
            </a:pPr>
            <a:r>
              <a:rPr lang="en"/>
              <a:t>Power source</a:t>
            </a:r>
            <a:endParaRPr/>
          </a:p>
          <a:p>
            <a:pPr marL="457200" lvl="0" indent="-311150" algn="l" rtl="0">
              <a:spcBef>
                <a:spcPts val="0"/>
              </a:spcBef>
              <a:spcAft>
                <a:spcPts val="0"/>
              </a:spcAft>
              <a:buSzPts val="1300"/>
              <a:buChar char="●"/>
            </a:pPr>
            <a:r>
              <a:rPr lang="en"/>
              <a:t>Raspberry PI </a:t>
            </a:r>
            <a:endParaRPr/>
          </a:p>
          <a:p>
            <a:pPr marL="457200" lvl="0" indent="-311150" algn="l" rtl="0">
              <a:spcBef>
                <a:spcPts val="0"/>
              </a:spcBef>
              <a:spcAft>
                <a:spcPts val="0"/>
              </a:spcAft>
              <a:buSzPts val="1300"/>
              <a:buChar char="●"/>
            </a:pPr>
            <a:r>
              <a:rPr lang="en"/>
              <a:t>MSP430</a:t>
            </a:r>
            <a:endParaRPr/>
          </a:p>
          <a:p>
            <a:pPr marL="457200" lvl="0" indent="-311150" algn="l" rtl="0">
              <a:spcBef>
                <a:spcPts val="0"/>
              </a:spcBef>
              <a:spcAft>
                <a:spcPts val="0"/>
              </a:spcAft>
              <a:buSzPts val="1300"/>
              <a:buChar char="●"/>
            </a:pPr>
            <a:r>
              <a:rPr lang="en"/>
              <a:t>LED array</a:t>
            </a:r>
            <a:endParaRPr/>
          </a:p>
        </p:txBody>
      </p:sp>
      <p:pic>
        <p:nvPicPr>
          <p:cNvPr id="237" name="Google Shape;237;p34"/>
          <p:cNvPicPr preferRelativeResize="0"/>
          <p:nvPr/>
        </p:nvPicPr>
        <p:blipFill>
          <a:blip r:embed="rId5">
            <a:alphaModFix/>
          </a:blip>
          <a:stretch>
            <a:fillRect/>
          </a:stretch>
        </p:blipFill>
        <p:spPr>
          <a:xfrm>
            <a:off x="4274871" y="1742050"/>
            <a:ext cx="4869124" cy="3401449"/>
          </a:xfrm>
          <a:prstGeom prst="rect">
            <a:avLst/>
          </a:prstGeom>
          <a:noFill/>
          <a:ln>
            <a:noFill/>
          </a:ln>
        </p:spPr>
      </p:pic>
      <p:pic>
        <p:nvPicPr>
          <p:cNvPr id="238" name="Google Shape;238;p34"/>
          <p:cNvPicPr preferRelativeResize="0"/>
          <p:nvPr/>
        </p:nvPicPr>
        <p:blipFill>
          <a:blip r:embed="rId6">
            <a:alphaModFix/>
          </a:blip>
          <a:stretch>
            <a:fillRect/>
          </a:stretch>
        </p:blipFill>
        <p:spPr>
          <a:xfrm>
            <a:off x="8027855" y="151375"/>
            <a:ext cx="988973" cy="1318650"/>
          </a:xfrm>
          <a:prstGeom prst="rect">
            <a:avLst/>
          </a:prstGeom>
          <a:noFill/>
          <a:ln>
            <a:noFill/>
          </a:ln>
        </p:spPr>
      </p:pic>
      <p:pic>
        <p:nvPicPr>
          <p:cNvPr id="22" name="Audio 21">
            <a:hlinkClick r:id="" action="ppaction://media"/>
            <a:extLst>
              <a:ext uri="{FF2B5EF4-FFF2-40B4-BE49-F238E27FC236}">
                <a16:creationId xmlns:a16="http://schemas.microsoft.com/office/drawing/2014/main" id="{1A8A7A34-5596-9922-AB4D-98284D403EF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108000"/>
    </mc:Choice>
    <mc:Fallback>
      <p:transition advClick="0" advTm="10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PCB</a:t>
            </a:r>
            <a:endParaRPr/>
          </a:p>
        </p:txBody>
      </p:sp>
      <p:sp>
        <p:nvSpPr>
          <p:cNvPr id="244" name="Google Shape;244;p35"/>
          <p:cNvSpPr txBox="1">
            <a:spLocks noGrp="1"/>
          </p:cNvSpPr>
          <p:nvPr>
            <p:ph type="body" idx="1"/>
          </p:nvPr>
        </p:nvSpPr>
        <p:spPr>
          <a:xfrm>
            <a:off x="729450" y="2078875"/>
            <a:ext cx="4107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Free Version of Eagle has a size restriction.</a:t>
            </a:r>
            <a:endParaRPr/>
          </a:p>
          <a:p>
            <a:pPr marL="0" lvl="0" indent="0" algn="l" rtl="0">
              <a:spcBef>
                <a:spcPts val="1200"/>
              </a:spcBef>
              <a:spcAft>
                <a:spcPts val="0"/>
              </a:spcAft>
              <a:buNone/>
            </a:pPr>
            <a:r>
              <a:rPr lang="en"/>
              <a:t>The diodes will be in a proper array outside of the PCB.</a:t>
            </a:r>
            <a:endParaRPr/>
          </a:p>
          <a:p>
            <a:pPr marL="0" lvl="0" indent="0" algn="l" rtl="0">
              <a:spcBef>
                <a:spcPts val="1200"/>
              </a:spcBef>
              <a:spcAft>
                <a:spcPts val="0"/>
              </a:spcAft>
              <a:buNone/>
            </a:pPr>
            <a:r>
              <a:rPr lang="en"/>
              <a:t>Also all the Raspberry PIs are the same to the PCB so the one here is the only version I could find.</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45" name="Google Shape;245;p35"/>
          <p:cNvPicPr preferRelativeResize="0"/>
          <p:nvPr/>
        </p:nvPicPr>
        <p:blipFill>
          <a:blip r:embed="rId5">
            <a:alphaModFix/>
          </a:blip>
          <a:stretch>
            <a:fillRect/>
          </a:stretch>
        </p:blipFill>
        <p:spPr>
          <a:xfrm>
            <a:off x="4942975" y="1656400"/>
            <a:ext cx="4200874" cy="3487101"/>
          </a:xfrm>
          <a:prstGeom prst="rect">
            <a:avLst/>
          </a:prstGeom>
          <a:noFill/>
          <a:ln>
            <a:noFill/>
          </a:ln>
        </p:spPr>
      </p:pic>
      <p:pic>
        <p:nvPicPr>
          <p:cNvPr id="246" name="Google Shape;246;p35"/>
          <p:cNvPicPr preferRelativeResize="0"/>
          <p:nvPr/>
        </p:nvPicPr>
        <p:blipFill>
          <a:blip r:embed="rId6">
            <a:alphaModFix/>
          </a:blip>
          <a:stretch>
            <a:fillRect/>
          </a:stretch>
        </p:blipFill>
        <p:spPr>
          <a:xfrm>
            <a:off x="8027855" y="151375"/>
            <a:ext cx="988973" cy="1318650"/>
          </a:xfrm>
          <a:prstGeom prst="rect">
            <a:avLst/>
          </a:prstGeom>
          <a:noFill/>
          <a:ln>
            <a:noFill/>
          </a:ln>
        </p:spPr>
      </p:pic>
      <p:pic>
        <p:nvPicPr>
          <p:cNvPr id="37" name="Audio 36">
            <a:hlinkClick r:id="" action="ppaction://media"/>
            <a:extLst>
              <a:ext uri="{FF2B5EF4-FFF2-40B4-BE49-F238E27FC236}">
                <a16:creationId xmlns:a16="http://schemas.microsoft.com/office/drawing/2014/main" id="{C1AEEE9F-26CE-8E73-FADA-9E20B320802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31250" t="-108203" r="-231250" b="-108203"/>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70000"/>
    </mc:Choice>
    <mc:Fallback>
      <p:transition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7"/>
          <p:cNvSpPr txBox="1">
            <a:spLocks noGrp="1"/>
          </p:cNvSpPr>
          <p:nvPr>
            <p:ph type="body" idx="1"/>
          </p:nvPr>
        </p:nvSpPr>
        <p:spPr>
          <a:xfrm>
            <a:off x="729325" y="2280375"/>
            <a:ext cx="3774300" cy="2706000"/>
          </a:xfrm>
          <a:prstGeom prst="rect">
            <a:avLst/>
          </a:prstGeom>
        </p:spPr>
        <p:txBody>
          <a:bodyPr spcFirstLastPara="1" wrap="square" lIns="91425" tIns="91425" rIns="91425" bIns="91425" anchor="t" anchorCtr="0">
            <a:normAutofit/>
          </a:bodyPr>
          <a:lstStyle/>
          <a:p>
            <a:pPr marL="457200" lvl="0" indent="-298450" algn="l" rtl="0">
              <a:spcBef>
                <a:spcPts val="0"/>
              </a:spcBef>
              <a:spcAft>
                <a:spcPts val="0"/>
              </a:spcAft>
              <a:buSzPts val="1100"/>
              <a:buChar char="●"/>
            </a:pPr>
            <a:r>
              <a:rPr lang="en" sz="1100"/>
              <a:t>Economic</a:t>
            </a:r>
            <a:endParaRPr sz="1100"/>
          </a:p>
          <a:p>
            <a:pPr marL="914400" lvl="1" indent="-298450" algn="l" rtl="0">
              <a:spcBef>
                <a:spcPts val="0"/>
              </a:spcBef>
              <a:spcAft>
                <a:spcPts val="0"/>
              </a:spcAft>
              <a:buSzPts val="1100"/>
              <a:buChar char="○"/>
            </a:pPr>
            <a:r>
              <a:rPr lang="en"/>
              <a:t>Self funded by group</a:t>
            </a:r>
            <a:endParaRPr/>
          </a:p>
          <a:p>
            <a:pPr marL="457200" lvl="0" indent="-298450" algn="l" rtl="0">
              <a:spcBef>
                <a:spcPts val="0"/>
              </a:spcBef>
              <a:spcAft>
                <a:spcPts val="0"/>
              </a:spcAft>
              <a:buSzPts val="1100"/>
              <a:buChar char="●"/>
            </a:pPr>
            <a:r>
              <a:rPr lang="en" sz="1100"/>
              <a:t>Environmental</a:t>
            </a:r>
            <a:endParaRPr sz="1100"/>
          </a:p>
          <a:p>
            <a:pPr marL="914400" lvl="1" indent="-298450" algn="l" rtl="0">
              <a:spcBef>
                <a:spcPts val="0"/>
              </a:spcBef>
              <a:spcAft>
                <a:spcPts val="0"/>
              </a:spcAft>
              <a:buSzPts val="1100"/>
              <a:buChar char="○"/>
            </a:pPr>
            <a:r>
              <a:rPr lang="en"/>
              <a:t>Having microcontrollers and CMOS sensors all RoHS (Restriction on the use of Hazardous Substances) compliant</a:t>
            </a:r>
            <a:endParaRPr/>
          </a:p>
          <a:p>
            <a:pPr marL="457200" lvl="0" indent="-298450" algn="l" rtl="0">
              <a:spcBef>
                <a:spcPts val="0"/>
              </a:spcBef>
              <a:spcAft>
                <a:spcPts val="0"/>
              </a:spcAft>
              <a:buSzPts val="1100"/>
              <a:buChar char="●"/>
            </a:pPr>
            <a:r>
              <a:rPr lang="en" sz="1100"/>
              <a:t>Social</a:t>
            </a:r>
            <a:endParaRPr sz="1100"/>
          </a:p>
          <a:p>
            <a:pPr marL="914400" lvl="1" indent="-298450" algn="l" rtl="0">
              <a:spcBef>
                <a:spcPts val="0"/>
              </a:spcBef>
              <a:spcAft>
                <a:spcPts val="0"/>
              </a:spcAft>
              <a:buSzPts val="1100"/>
              <a:buChar char="○"/>
            </a:pPr>
            <a:r>
              <a:rPr lang="en"/>
              <a:t>Affordability </a:t>
            </a:r>
            <a:endParaRPr/>
          </a:p>
          <a:p>
            <a:pPr marL="457200" lvl="0" indent="-298450" algn="l" rtl="0">
              <a:spcBef>
                <a:spcPts val="0"/>
              </a:spcBef>
              <a:spcAft>
                <a:spcPts val="0"/>
              </a:spcAft>
              <a:buSzPts val="1100"/>
              <a:buChar char="●"/>
            </a:pPr>
            <a:r>
              <a:rPr lang="en" sz="1100"/>
              <a:t>Ethical</a:t>
            </a:r>
            <a:endParaRPr sz="1100"/>
          </a:p>
          <a:p>
            <a:pPr marL="914400" lvl="1" indent="-298450" algn="l" rtl="0">
              <a:spcBef>
                <a:spcPts val="0"/>
              </a:spcBef>
              <a:spcAft>
                <a:spcPts val="0"/>
              </a:spcAft>
              <a:buSzPts val="1100"/>
              <a:buChar char="○"/>
            </a:pPr>
            <a:r>
              <a:rPr lang="en">
                <a:solidFill>
                  <a:srgbClr val="000000"/>
                </a:solidFill>
              </a:rPr>
              <a:t>Does not infringe on any existing projects and patents</a:t>
            </a:r>
            <a:endParaRPr>
              <a:solidFill>
                <a:srgbClr val="000000"/>
              </a:solidFill>
            </a:endParaRPr>
          </a:p>
          <a:p>
            <a:pPr marL="0" lvl="0" indent="0" algn="l" rtl="0">
              <a:spcBef>
                <a:spcPts val="1200"/>
              </a:spcBef>
              <a:spcAft>
                <a:spcPts val="1200"/>
              </a:spcAft>
              <a:buNone/>
            </a:pPr>
            <a:endParaRPr/>
          </a:p>
        </p:txBody>
      </p:sp>
      <p:sp>
        <p:nvSpPr>
          <p:cNvPr id="258" name="Google Shape;258;p37"/>
          <p:cNvSpPr txBox="1">
            <a:spLocks noGrp="1"/>
          </p:cNvSpPr>
          <p:nvPr>
            <p:ph type="body" idx="2"/>
          </p:nvPr>
        </p:nvSpPr>
        <p:spPr>
          <a:xfrm>
            <a:off x="4643600" y="2280375"/>
            <a:ext cx="3774300" cy="2613600"/>
          </a:xfrm>
          <a:prstGeom prst="rect">
            <a:avLst/>
          </a:prstGeom>
        </p:spPr>
        <p:txBody>
          <a:bodyPr spcFirstLastPara="1" wrap="square" lIns="91425" tIns="91425" rIns="91425" bIns="91425" anchor="t" anchorCtr="0">
            <a:normAutofit/>
          </a:bodyPr>
          <a:lstStyle/>
          <a:p>
            <a:pPr marL="457200" lvl="0" indent="-298450" algn="l" rtl="0">
              <a:spcBef>
                <a:spcPts val="0"/>
              </a:spcBef>
              <a:spcAft>
                <a:spcPts val="0"/>
              </a:spcAft>
              <a:buSzPts val="1100"/>
              <a:buChar char="●"/>
            </a:pPr>
            <a:r>
              <a:rPr lang="en" sz="1100"/>
              <a:t>Health &amp; Safety</a:t>
            </a:r>
            <a:endParaRPr sz="1100"/>
          </a:p>
          <a:p>
            <a:pPr marL="914400" lvl="1" indent="-298450" algn="l" rtl="0">
              <a:spcBef>
                <a:spcPts val="0"/>
              </a:spcBef>
              <a:spcAft>
                <a:spcPts val="0"/>
              </a:spcAft>
              <a:buSzPts val="1100"/>
              <a:buChar char="○"/>
            </a:pPr>
            <a:r>
              <a:rPr lang="en"/>
              <a:t>Eye health and safety</a:t>
            </a:r>
            <a:endParaRPr/>
          </a:p>
          <a:p>
            <a:pPr marL="914400" lvl="1" indent="-298450" algn="l" rtl="0">
              <a:spcBef>
                <a:spcPts val="0"/>
              </a:spcBef>
              <a:spcAft>
                <a:spcPts val="0"/>
              </a:spcAft>
              <a:buSzPts val="1100"/>
              <a:buChar char="○"/>
            </a:pPr>
            <a:r>
              <a:rPr lang="en"/>
              <a:t>Electrical components connections</a:t>
            </a:r>
            <a:endParaRPr/>
          </a:p>
          <a:p>
            <a:pPr marL="457200" lvl="0" indent="-298450" algn="l" rtl="0">
              <a:spcBef>
                <a:spcPts val="0"/>
              </a:spcBef>
              <a:spcAft>
                <a:spcPts val="0"/>
              </a:spcAft>
              <a:buSzPts val="1100"/>
              <a:buChar char="●"/>
            </a:pPr>
            <a:r>
              <a:rPr lang="en" sz="1100"/>
              <a:t>Manufacturability</a:t>
            </a:r>
            <a:endParaRPr sz="1100"/>
          </a:p>
          <a:p>
            <a:pPr marL="914400" lvl="1" indent="-298450" algn="l" rtl="0">
              <a:spcBef>
                <a:spcPts val="0"/>
              </a:spcBef>
              <a:spcAft>
                <a:spcPts val="0"/>
              </a:spcAft>
              <a:buSzPts val="1100"/>
              <a:buChar char="○"/>
            </a:pPr>
            <a:r>
              <a:rPr lang="en"/>
              <a:t>Availability of parts</a:t>
            </a:r>
            <a:endParaRPr/>
          </a:p>
          <a:p>
            <a:pPr marL="457200" lvl="0" indent="-298450" algn="l" rtl="0">
              <a:spcBef>
                <a:spcPts val="0"/>
              </a:spcBef>
              <a:spcAft>
                <a:spcPts val="0"/>
              </a:spcAft>
              <a:buSzPts val="1100"/>
              <a:buChar char="●"/>
            </a:pPr>
            <a:r>
              <a:rPr lang="en" sz="1100"/>
              <a:t>Sustainability</a:t>
            </a:r>
            <a:endParaRPr sz="1100"/>
          </a:p>
          <a:p>
            <a:pPr marL="914400" lvl="1" indent="-298450" algn="l" rtl="0">
              <a:spcBef>
                <a:spcPts val="0"/>
              </a:spcBef>
              <a:spcAft>
                <a:spcPts val="0"/>
              </a:spcAft>
              <a:buSzPts val="1100"/>
              <a:buChar char="○"/>
            </a:pPr>
            <a:r>
              <a:rPr lang="en"/>
              <a:t>using RoHS approved parts</a:t>
            </a:r>
            <a:endParaRPr/>
          </a:p>
          <a:p>
            <a:pPr marL="457200" lvl="0" indent="-298450" algn="l" rtl="0">
              <a:spcBef>
                <a:spcPts val="0"/>
              </a:spcBef>
              <a:spcAft>
                <a:spcPts val="0"/>
              </a:spcAft>
              <a:buSzPts val="1100"/>
              <a:buChar char="●"/>
            </a:pPr>
            <a:r>
              <a:rPr lang="en" sz="1100"/>
              <a:t>Time</a:t>
            </a:r>
            <a:endParaRPr sz="1100"/>
          </a:p>
          <a:p>
            <a:pPr marL="914400" lvl="1" indent="-298450" algn="l" rtl="0">
              <a:spcBef>
                <a:spcPts val="0"/>
              </a:spcBef>
              <a:spcAft>
                <a:spcPts val="0"/>
              </a:spcAft>
              <a:buSzPts val="1100"/>
              <a:buChar char="○"/>
            </a:pPr>
            <a:r>
              <a:rPr lang="en"/>
              <a:t>Length of the Semester</a:t>
            </a:r>
            <a:endParaRPr/>
          </a:p>
          <a:p>
            <a:pPr marL="914400" lvl="1" indent="-298450" algn="l" rtl="0">
              <a:spcBef>
                <a:spcPts val="0"/>
              </a:spcBef>
              <a:spcAft>
                <a:spcPts val="0"/>
              </a:spcAft>
              <a:buSzPts val="1100"/>
              <a:buChar char="○"/>
            </a:pPr>
            <a:r>
              <a:rPr lang="en"/>
              <a:t>Testing parts</a:t>
            </a:r>
            <a:endParaRPr/>
          </a:p>
          <a:p>
            <a:pPr marL="914400" lvl="1" indent="-298450" algn="l" rtl="0">
              <a:spcBef>
                <a:spcPts val="0"/>
              </a:spcBef>
              <a:spcAft>
                <a:spcPts val="0"/>
              </a:spcAft>
              <a:buSzPts val="1100"/>
              <a:buChar char="○"/>
            </a:pPr>
            <a:r>
              <a:rPr lang="en"/>
              <a:t>Delivery Time for parts</a:t>
            </a:r>
            <a:endParaRPr/>
          </a:p>
          <a:p>
            <a:pPr marL="914400" lvl="1" indent="-298450" algn="l" rtl="0">
              <a:spcBef>
                <a:spcPts val="0"/>
              </a:spcBef>
              <a:spcAft>
                <a:spcPts val="0"/>
              </a:spcAft>
              <a:buSzPts val="1100"/>
              <a:buChar char="○"/>
            </a:pPr>
            <a:r>
              <a:rPr lang="en"/>
              <a:t>Individual schedules</a:t>
            </a:r>
            <a:endParaRPr/>
          </a:p>
          <a:p>
            <a:pPr marL="0" lvl="0" indent="0" algn="l" rtl="0">
              <a:lnSpc>
                <a:spcPct val="100000"/>
              </a:lnSpc>
              <a:spcBef>
                <a:spcPts val="1200"/>
              </a:spcBef>
              <a:spcAft>
                <a:spcPts val="0"/>
              </a:spcAft>
              <a:buNone/>
            </a:pPr>
            <a:endParaRPr sz="1400">
              <a:solidFill>
                <a:srgbClr val="000000"/>
              </a:solidFill>
            </a:endParaRPr>
          </a:p>
          <a:p>
            <a:pPr marL="0" lvl="0" indent="0" algn="l" rtl="0">
              <a:spcBef>
                <a:spcPts val="0"/>
              </a:spcBef>
              <a:spcAft>
                <a:spcPts val="1200"/>
              </a:spcAft>
              <a:buNone/>
            </a:pPr>
            <a:endParaRPr/>
          </a:p>
        </p:txBody>
      </p:sp>
      <p:sp>
        <p:nvSpPr>
          <p:cNvPr id="259" name="Google Shape;259;p37"/>
          <p:cNvSpPr txBox="1">
            <a:spLocks noGrp="1"/>
          </p:cNvSpPr>
          <p:nvPr>
            <p:ph type="title"/>
          </p:nvPr>
        </p:nvSpPr>
        <p:spPr>
          <a:xfrm>
            <a:off x="729450" y="1280175"/>
            <a:ext cx="7688700" cy="42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40"/>
              <a:t>Constraints</a:t>
            </a:r>
            <a:endParaRPr sz="2040"/>
          </a:p>
        </p:txBody>
      </p:sp>
      <p:sp>
        <p:nvSpPr>
          <p:cNvPr id="260" name="Google Shape;260;p37"/>
          <p:cNvSpPr txBox="1">
            <a:spLocks noGrp="1"/>
          </p:cNvSpPr>
          <p:nvPr>
            <p:ph type="body" idx="1"/>
          </p:nvPr>
        </p:nvSpPr>
        <p:spPr>
          <a:xfrm>
            <a:off x="729450" y="1702575"/>
            <a:ext cx="8054100" cy="577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400"/>
              <a:t>These constraints help highlight the various concerns and limitations that play a crucial role in part of the schedule and the selection of parts that make up our project,</a:t>
            </a:r>
            <a:endParaRPr sz="4400"/>
          </a:p>
          <a:p>
            <a:pPr marL="0" lvl="0" indent="0" algn="l" rtl="0">
              <a:spcBef>
                <a:spcPts val="1200"/>
              </a:spcBef>
              <a:spcAft>
                <a:spcPts val="1200"/>
              </a:spcAft>
              <a:buNone/>
            </a:pPr>
            <a:endParaRPr/>
          </a:p>
        </p:txBody>
      </p:sp>
      <p:pic>
        <p:nvPicPr>
          <p:cNvPr id="261" name="Google Shape;261;p37"/>
          <p:cNvPicPr preferRelativeResize="0"/>
          <p:nvPr/>
        </p:nvPicPr>
        <p:blipFill rotWithShape="1">
          <a:blip r:embed="rId5">
            <a:alphaModFix/>
          </a:blip>
          <a:srcRect t="9247"/>
          <a:stretch/>
        </p:blipFill>
        <p:spPr>
          <a:xfrm>
            <a:off x="8067400" y="103550"/>
            <a:ext cx="927802" cy="1122652"/>
          </a:xfrm>
          <a:prstGeom prst="rect">
            <a:avLst/>
          </a:prstGeom>
          <a:noFill/>
          <a:ln>
            <a:noFill/>
          </a:ln>
        </p:spPr>
      </p:pic>
      <p:pic>
        <p:nvPicPr>
          <p:cNvPr id="4" name="Audio 3">
            <a:hlinkClick r:id="" action="ppaction://media"/>
            <a:extLst>
              <a:ext uri="{FF2B5EF4-FFF2-40B4-BE49-F238E27FC236}">
                <a16:creationId xmlns:a16="http://schemas.microsoft.com/office/drawing/2014/main" id="{39350A2D-AC14-FC1B-F44E-32A4A5B16B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122000"/>
    </mc:Choice>
    <mc:Fallback>
      <p:transition advClick="0" advTm="1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687425" y="6042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Standards</a:t>
            </a:r>
            <a:endParaRPr/>
          </a:p>
        </p:txBody>
      </p:sp>
      <p:graphicFrame>
        <p:nvGraphicFramePr>
          <p:cNvPr id="267" name="Google Shape;267;p38"/>
          <p:cNvGraphicFramePr/>
          <p:nvPr/>
        </p:nvGraphicFramePr>
        <p:xfrm>
          <a:off x="411225" y="1328540"/>
          <a:ext cx="8449225" cy="3669305"/>
        </p:xfrm>
        <a:graphic>
          <a:graphicData uri="http://schemas.openxmlformats.org/drawingml/2006/table">
            <a:tbl>
              <a:tblPr>
                <a:noFill/>
              </a:tblPr>
              <a:tblGrid>
                <a:gridCol w="8449225">
                  <a:extLst>
                    <a:ext uri="{9D8B030D-6E8A-4147-A177-3AD203B41FA5}">
                      <a16:colId xmlns:a16="http://schemas.microsoft.com/office/drawing/2014/main" val="20000"/>
                    </a:ext>
                  </a:extLst>
                </a:gridCol>
              </a:tblGrid>
              <a:tr h="346250">
                <a:tc>
                  <a:txBody>
                    <a:bodyPr/>
                    <a:lstStyle/>
                    <a:p>
                      <a:pPr marL="0" lvl="0" indent="0" algn="l" rtl="0">
                        <a:spcBef>
                          <a:spcPts val="0"/>
                        </a:spcBef>
                        <a:spcAft>
                          <a:spcPts val="0"/>
                        </a:spcAft>
                        <a:buNone/>
                      </a:pPr>
                      <a:r>
                        <a:rPr lang="en" sz="1100">
                          <a:solidFill>
                            <a:schemeClr val="lt1"/>
                          </a:solidFill>
                          <a:latin typeface="Lato"/>
                          <a:ea typeface="Lato"/>
                          <a:cs typeface="Lato"/>
                          <a:sym typeface="Lato"/>
                        </a:rPr>
                        <a:t>LEDs</a:t>
                      </a:r>
                      <a:endParaRPr sz="1100">
                        <a:solidFill>
                          <a:schemeClr val="lt1"/>
                        </a:solidFill>
                        <a:latin typeface="Lato"/>
                        <a:ea typeface="Lato"/>
                        <a:cs typeface="Lato"/>
                        <a:sym typeface="Lato"/>
                      </a:endParaRPr>
                    </a:p>
                  </a:txBody>
                  <a:tcPr marL="91425" marR="91425" marT="91425" marB="91425">
                    <a:solidFill>
                      <a:schemeClr val="accent3"/>
                    </a:solidFill>
                  </a:tcPr>
                </a:tc>
                <a:extLst>
                  <a:ext uri="{0D108BD9-81ED-4DB2-BD59-A6C34878D82A}">
                    <a16:rowId xmlns:a16="http://schemas.microsoft.com/office/drawing/2014/main" val="10000"/>
                  </a:ext>
                </a:extLst>
              </a:tr>
              <a:tr h="623200">
                <a:tc>
                  <a:txBody>
                    <a:bodyPr/>
                    <a:lstStyle/>
                    <a:p>
                      <a:pPr marL="0" lvl="0" indent="0" algn="just" rtl="0">
                        <a:spcBef>
                          <a:spcPts val="0"/>
                        </a:spcBef>
                        <a:spcAft>
                          <a:spcPts val="0"/>
                        </a:spcAft>
                        <a:buNone/>
                      </a:pPr>
                      <a:r>
                        <a:rPr lang="en" sz="1100">
                          <a:latin typeface="Lato"/>
                          <a:ea typeface="Lato"/>
                          <a:cs typeface="Lato"/>
                          <a:sym typeface="Lato"/>
                        </a:rPr>
                        <a:t>LEDs have radiation emission limits as per the FCC. Between </a:t>
                      </a:r>
                      <a:r>
                        <a:rPr lang="en" sz="1100">
                          <a:highlight>
                            <a:srgbClr val="FFFFFF"/>
                          </a:highlight>
                          <a:latin typeface="Lato"/>
                          <a:ea typeface="Lato"/>
                          <a:cs typeface="Lato"/>
                          <a:sym typeface="Lato"/>
                        </a:rPr>
                        <a:t>30MHz and 10000 MHz. LED suppliers must also fill out </a:t>
                      </a:r>
                      <a:r>
                        <a:rPr lang="en" sz="1100">
                          <a:solidFill>
                            <a:srgbClr val="2F2F2F"/>
                          </a:solidFill>
                          <a:highlight>
                            <a:srgbClr val="FFFFFF"/>
                          </a:highlight>
                          <a:latin typeface="Lato"/>
                          <a:ea typeface="Lato"/>
                          <a:cs typeface="Lato"/>
                          <a:sym typeface="Lato"/>
                        </a:rPr>
                        <a:t>FCC Supplier Declaration of Conformity (SDoC) Heavy metal limits. Florida is one state that *does* regulate the amount of heavy metals in LEDs</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346250">
                <a:tc>
                  <a:txBody>
                    <a:bodyPr/>
                    <a:lstStyle/>
                    <a:p>
                      <a:pPr marL="0" lvl="0" indent="0" algn="l" rtl="0">
                        <a:spcBef>
                          <a:spcPts val="0"/>
                        </a:spcBef>
                        <a:spcAft>
                          <a:spcPts val="0"/>
                        </a:spcAft>
                        <a:buNone/>
                      </a:pPr>
                      <a:r>
                        <a:rPr lang="en" sz="1100">
                          <a:solidFill>
                            <a:schemeClr val="lt1"/>
                          </a:solidFill>
                          <a:latin typeface="Lato"/>
                          <a:ea typeface="Lato"/>
                          <a:cs typeface="Lato"/>
                          <a:sym typeface="Lato"/>
                        </a:rPr>
                        <a:t>C language</a:t>
                      </a:r>
                      <a:endParaRPr sz="1100">
                        <a:solidFill>
                          <a:schemeClr val="lt1"/>
                        </a:solidFill>
                        <a:latin typeface="Lato"/>
                        <a:ea typeface="Lato"/>
                        <a:cs typeface="Lato"/>
                        <a:sym typeface="Lato"/>
                      </a:endParaRPr>
                    </a:p>
                  </a:txBody>
                  <a:tcPr marL="91425" marR="91425" marT="91425" marB="91425">
                    <a:solidFill>
                      <a:schemeClr val="accent3"/>
                    </a:solidFill>
                  </a:tcPr>
                </a:tc>
                <a:extLst>
                  <a:ext uri="{0D108BD9-81ED-4DB2-BD59-A6C34878D82A}">
                    <a16:rowId xmlns:a16="http://schemas.microsoft.com/office/drawing/2014/main" val="10002"/>
                  </a:ext>
                </a:extLst>
              </a:tr>
              <a:tr h="508950">
                <a:tc>
                  <a:txBody>
                    <a:bodyPr/>
                    <a:lstStyle/>
                    <a:p>
                      <a:pPr marL="0" lvl="0" indent="0" algn="l" rtl="0">
                        <a:spcBef>
                          <a:spcPts val="0"/>
                        </a:spcBef>
                        <a:spcAft>
                          <a:spcPts val="0"/>
                        </a:spcAft>
                        <a:buNone/>
                      </a:pPr>
                      <a:r>
                        <a:rPr lang="en" sz="1100">
                          <a:latin typeface="Lato"/>
                          <a:ea typeface="Lato"/>
                          <a:cs typeface="Lato"/>
                          <a:sym typeface="Lato"/>
                        </a:rPr>
                        <a:t>ISO/IEC 9899:2011 which specifies the form, structure, and establishes the interpretation of programs that are written with the C programming language</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346250">
                <a:tc>
                  <a:txBody>
                    <a:bodyPr/>
                    <a:lstStyle/>
                    <a:p>
                      <a:pPr marL="0" lvl="0" indent="0" algn="l" rtl="0">
                        <a:spcBef>
                          <a:spcPts val="0"/>
                        </a:spcBef>
                        <a:spcAft>
                          <a:spcPts val="0"/>
                        </a:spcAft>
                        <a:buNone/>
                      </a:pPr>
                      <a:r>
                        <a:rPr lang="en" sz="1100">
                          <a:solidFill>
                            <a:schemeClr val="lt1"/>
                          </a:solidFill>
                          <a:latin typeface="Lato"/>
                          <a:ea typeface="Lato"/>
                          <a:cs typeface="Lato"/>
                          <a:sym typeface="Lato"/>
                        </a:rPr>
                        <a:t>Electronic Components </a:t>
                      </a:r>
                      <a:endParaRPr sz="1100">
                        <a:solidFill>
                          <a:schemeClr val="lt1"/>
                        </a:solidFill>
                        <a:latin typeface="Lato"/>
                        <a:ea typeface="Lato"/>
                        <a:cs typeface="Lato"/>
                        <a:sym typeface="Lato"/>
                      </a:endParaRPr>
                    </a:p>
                  </a:txBody>
                  <a:tcPr marL="91425" marR="91425" marT="91425" marB="91425">
                    <a:solidFill>
                      <a:schemeClr val="accent3"/>
                    </a:solidFill>
                  </a:tcPr>
                </a:tc>
                <a:extLst>
                  <a:ext uri="{0D108BD9-81ED-4DB2-BD59-A6C34878D82A}">
                    <a16:rowId xmlns:a16="http://schemas.microsoft.com/office/drawing/2014/main" val="10004"/>
                  </a:ext>
                </a:extLst>
              </a:tr>
              <a:tr h="346250">
                <a:tc>
                  <a:txBody>
                    <a:bodyPr/>
                    <a:lstStyle/>
                    <a:p>
                      <a:pPr marL="0" lvl="0" indent="0" algn="l" rtl="0">
                        <a:spcBef>
                          <a:spcPts val="0"/>
                        </a:spcBef>
                        <a:spcAft>
                          <a:spcPts val="0"/>
                        </a:spcAft>
                        <a:buNone/>
                      </a:pPr>
                      <a:r>
                        <a:rPr lang="en" sz="1100">
                          <a:latin typeface="Lato"/>
                          <a:ea typeface="Lato"/>
                          <a:cs typeface="Lato"/>
                          <a:sym typeface="Lato"/>
                        </a:rPr>
                        <a:t>Following the RoHS Directive</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r h="346250">
                <a:tc>
                  <a:txBody>
                    <a:bodyPr/>
                    <a:lstStyle/>
                    <a:p>
                      <a:pPr marL="0" lvl="0" indent="0" algn="l" rtl="0">
                        <a:spcBef>
                          <a:spcPts val="0"/>
                        </a:spcBef>
                        <a:spcAft>
                          <a:spcPts val="0"/>
                        </a:spcAft>
                        <a:buNone/>
                      </a:pPr>
                      <a:r>
                        <a:rPr lang="en" sz="1100">
                          <a:solidFill>
                            <a:schemeClr val="lt1"/>
                          </a:solidFill>
                          <a:latin typeface="Lato"/>
                          <a:ea typeface="Lato"/>
                          <a:cs typeface="Lato"/>
                          <a:sym typeface="Lato"/>
                        </a:rPr>
                        <a:t>Photonic Components</a:t>
                      </a:r>
                      <a:endParaRPr sz="1100">
                        <a:solidFill>
                          <a:schemeClr val="lt1"/>
                        </a:solidFill>
                        <a:latin typeface="Lato"/>
                        <a:ea typeface="Lato"/>
                        <a:cs typeface="Lato"/>
                        <a:sym typeface="Lato"/>
                      </a:endParaRPr>
                    </a:p>
                  </a:txBody>
                  <a:tcPr marL="91425" marR="91425" marT="91425" marB="91425">
                    <a:solidFill>
                      <a:schemeClr val="accent3"/>
                    </a:solidFill>
                  </a:tcPr>
                </a:tc>
                <a:extLst>
                  <a:ext uri="{0D108BD9-81ED-4DB2-BD59-A6C34878D82A}">
                    <a16:rowId xmlns:a16="http://schemas.microsoft.com/office/drawing/2014/main" val="10006"/>
                  </a:ext>
                </a:extLst>
              </a:tr>
              <a:tr h="775525">
                <a:tc>
                  <a:txBody>
                    <a:bodyPr/>
                    <a:lstStyle/>
                    <a:p>
                      <a:pPr marL="0" lvl="0" indent="0" algn="l" rtl="0">
                        <a:spcBef>
                          <a:spcPts val="0"/>
                        </a:spcBef>
                        <a:spcAft>
                          <a:spcPts val="0"/>
                        </a:spcAft>
                        <a:buNone/>
                      </a:pPr>
                      <a:r>
                        <a:rPr lang="en" sz="1100">
                          <a:latin typeface="Lato"/>
                          <a:ea typeface="Lato"/>
                          <a:cs typeface="Lato"/>
                          <a:sym typeface="Lato"/>
                        </a:rPr>
                        <a:t> IEEE Photonics Society which covers the the scope of which is to cover standards in areas that are : lasers, optical devices, optical fibers, and associated lightwave technology and their applications in systems and subsystems, in which the quantum electronic devices are key elements.  We will also be following Laser safety standards set by OSHA and ANSI standards for laser us</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7"/>
                  </a:ext>
                </a:extLst>
              </a:tr>
            </a:tbl>
          </a:graphicData>
        </a:graphic>
      </p:graphicFrame>
      <p:pic>
        <p:nvPicPr>
          <p:cNvPr id="268" name="Google Shape;268;p38"/>
          <p:cNvPicPr preferRelativeResize="0"/>
          <p:nvPr/>
        </p:nvPicPr>
        <p:blipFill rotWithShape="1">
          <a:blip r:embed="rId5">
            <a:alphaModFix/>
          </a:blip>
          <a:srcRect t="9247"/>
          <a:stretch/>
        </p:blipFill>
        <p:spPr>
          <a:xfrm>
            <a:off x="8067400" y="103550"/>
            <a:ext cx="927802" cy="1122652"/>
          </a:xfrm>
          <a:prstGeom prst="rect">
            <a:avLst/>
          </a:prstGeom>
          <a:noFill/>
          <a:ln>
            <a:noFill/>
          </a:ln>
        </p:spPr>
      </p:pic>
      <p:pic>
        <p:nvPicPr>
          <p:cNvPr id="5" name="Audio 4">
            <a:hlinkClick r:id="" action="ppaction://media"/>
            <a:extLst>
              <a:ext uri="{FF2B5EF4-FFF2-40B4-BE49-F238E27FC236}">
                <a16:creationId xmlns:a16="http://schemas.microsoft.com/office/drawing/2014/main" id="{1616CB99-8CD7-6BDF-2DB4-FBA981BF7A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26000"/>
    </mc:Choice>
    <mc:Fallback>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title"/>
          </p:nvPr>
        </p:nvSpPr>
        <p:spPr>
          <a:xfrm>
            <a:off x="727663" y="1251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Budget</a:t>
            </a:r>
            <a:endParaRPr/>
          </a:p>
        </p:txBody>
      </p:sp>
      <p:graphicFrame>
        <p:nvGraphicFramePr>
          <p:cNvPr id="274" name="Google Shape;274;p39"/>
          <p:cNvGraphicFramePr/>
          <p:nvPr/>
        </p:nvGraphicFramePr>
        <p:xfrm>
          <a:off x="3061113" y="1092115"/>
          <a:ext cx="5934075" cy="3553455"/>
        </p:xfrm>
        <a:graphic>
          <a:graphicData uri="http://schemas.openxmlformats.org/drawingml/2006/table">
            <a:tbl>
              <a:tblPr>
                <a:noFill/>
              </a:tblPr>
              <a:tblGrid>
                <a:gridCol w="1971675">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tblGrid>
              <a:tr h="209300">
                <a:tc>
                  <a:txBody>
                    <a:bodyPr/>
                    <a:lstStyle/>
                    <a:p>
                      <a:pPr marL="0" lvl="0" indent="0" algn="ctr" rtl="0">
                        <a:spcBef>
                          <a:spcPts val="0"/>
                        </a:spcBef>
                        <a:spcAft>
                          <a:spcPts val="0"/>
                        </a:spcAft>
                        <a:buNone/>
                      </a:pPr>
                      <a:r>
                        <a:rPr lang="en" sz="1200" b="1">
                          <a:latin typeface="Times New Roman"/>
                          <a:ea typeface="Times New Roman"/>
                          <a:cs typeface="Times New Roman"/>
                          <a:sym typeface="Times New Roman"/>
                        </a:rPr>
                        <a:t>Component Quantity</a:t>
                      </a:r>
                      <a:endParaRPr sz="1200" b="1">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b="1">
                          <a:latin typeface="Times New Roman"/>
                          <a:ea typeface="Times New Roman"/>
                          <a:cs typeface="Times New Roman"/>
                          <a:sym typeface="Times New Roman"/>
                        </a:rPr>
                        <a:t>Quantity</a:t>
                      </a:r>
                      <a:endParaRPr sz="1200" b="1">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b="1">
                          <a:latin typeface="Times New Roman"/>
                          <a:ea typeface="Times New Roman"/>
                          <a:cs typeface="Times New Roman"/>
                          <a:sym typeface="Times New Roman"/>
                        </a:rPr>
                        <a:t>Total Cost</a:t>
                      </a:r>
                      <a:endParaRPr sz="1200" b="1">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0"/>
                  </a:ext>
                </a:extLst>
              </a:tr>
              <a:tr h="278100">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LEDs</a:t>
                      </a:r>
                      <a:endParaRPr sz="1200">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25</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TBD</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24175">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Small amount of multimode fiber</a:t>
                      </a:r>
                      <a:endParaRPr sz="1200">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TBD</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TBD</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78100">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Fiber Chucks</a:t>
                      </a:r>
                      <a:endParaRPr sz="1200">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Approx. 8</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3D Printed</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78100">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Fiber Clamper</a:t>
                      </a:r>
                      <a:endParaRPr sz="1200">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TBD</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72700">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Fiber Cleaning Wipes and Alcohol</a:t>
                      </a:r>
                      <a:endParaRPr sz="1200">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TBD</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78100">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UV Resin</a:t>
                      </a:r>
                      <a:endParaRPr sz="1200">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$19.99</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78100">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UV Flashlight</a:t>
                      </a:r>
                      <a:endParaRPr sz="1200">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$6.99</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79825">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Microcontroller</a:t>
                      </a:r>
                      <a:endParaRPr sz="1200">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$15.50 + $35.00 </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79825">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CMOS Sensor</a:t>
                      </a:r>
                      <a:endParaRPr sz="1200">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TBD</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79825">
                <a:tc>
                  <a:txBody>
                    <a:bodyPr/>
                    <a:lstStyle/>
                    <a:p>
                      <a:pPr marL="0" lvl="0" indent="0" algn="ctr" rtl="0">
                        <a:spcBef>
                          <a:spcPts val="0"/>
                        </a:spcBef>
                        <a:spcAft>
                          <a:spcPts val="0"/>
                        </a:spcAft>
                        <a:buNone/>
                      </a:pPr>
                      <a:r>
                        <a:rPr lang="en" sz="1200" b="1">
                          <a:latin typeface="Times New Roman"/>
                          <a:ea typeface="Times New Roman"/>
                          <a:cs typeface="Times New Roman"/>
                          <a:sym typeface="Times New Roman"/>
                        </a:rPr>
                        <a:t>Total ($)</a:t>
                      </a:r>
                      <a:endParaRPr sz="1200" b="1">
                        <a:latin typeface="Times New Roman"/>
                        <a:ea typeface="Times New Roman"/>
                        <a:cs typeface="Times New Roman"/>
                        <a:sym typeface="Times New Roman"/>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en" sz="1200">
                          <a:latin typeface="Times New Roman"/>
                          <a:ea typeface="Times New Roman"/>
                          <a:cs typeface="Times New Roman"/>
                          <a:sym typeface="Times New Roman"/>
                        </a:rPr>
                        <a:t>TBD</a:t>
                      </a:r>
                      <a:endParaRPr sz="1200">
                        <a:latin typeface="Times New Roman"/>
                        <a:ea typeface="Times New Roman"/>
                        <a:cs typeface="Times New Roman"/>
                        <a:sym typeface="Times New Roman"/>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10"/>
                  </a:ext>
                </a:extLst>
              </a:tr>
            </a:tbl>
          </a:graphicData>
        </a:graphic>
      </p:graphicFrame>
      <p:pic>
        <p:nvPicPr>
          <p:cNvPr id="275" name="Google Shape;275;p39"/>
          <p:cNvPicPr preferRelativeResize="0"/>
          <p:nvPr/>
        </p:nvPicPr>
        <p:blipFill rotWithShape="1">
          <a:blip r:embed="rId5">
            <a:alphaModFix/>
          </a:blip>
          <a:srcRect t="9247"/>
          <a:stretch/>
        </p:blipFill>
        <p:spPr>
          <a:xfrm>
            <a:off x="8067400" y="103550"/>
            <a:ext cx="927802" cy="1122652"/>
          </a:xfrm>
          <a:prstGeom prst="rect">
            <a:avLst/>
          </a:prstGeom>
          <a:noFill/>
          <a:ln>
            <a:noFill/>
          </a:ln>
        </p:spPr>
      </p:pic>
      <p:pic>
        <p:nvPicPr>
          <p:cNvPr id="5" name="Audio 4">
            <a:hlinkClick r:id="" action="ppaction://media"/>
            <a:extLst>
              <a:ext uri="{FF2B5EF4-FFF2-40B4-BE49-F238E27FC236}">
                <a16:creationId xmlns:a16="http://schemas.microsoft.com/office/drawing/2014/main" id="{3C00B4F4-EFEB-D27C-E233-870A575505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1000"/>
    </mc:Choice>
    <mc:Fallback>
      <p:transition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SzPct val="51030"/>
              <a:buFont typeface="Arial"/>
              <a:buNone/>
            </a:pPr>
            <a:r>
              <a:rPr lang="en" sz="1940">
                <a:latin typeface="Lato"/>
                <a:ea typeface="Lato"/>
                <a:cs typeface="Lato"/>
                <a:sym typeface="Lato"/>
              </a:rPr>
              <a:t>Current Progress &amp; Future Plans</a:t>
            </a:r>
            <a:endParaRPr>
              <a:latin typeface="Lato"/>
              <a:ea typeface="Lato"/>
              <a:cs typeface="Lato"/>
              <a:sym typeface="Lato"/>
            </a:endParaRPr>
          </a:p>
        </p:txBody>
      </p:sp>
      <p:sp>
        <p:nvSpPr>
          <p:cNvPr id="281" name="Google Shape;281;p40"/>
          <p:cNvSpPr txBox="1">
            <a:spLocks noGrp="1"/>
          </p:cNvSpPr>
          <p:nvPr>
            <p:ph type="body" idx="1"/>
          </p:nvPr>
        </p:nvSpPr>
        <p:spPr>
          <a:xfrm>
            <a:off x="709625" y="2099575"/>
            <a:ext cx="3774300" cy="27909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sz="1200"/>
              <a:t>Create a 3d printed fiber holders and design</a:t>
            </a:r>
            <a:endParaRPr sz="1200"/>
          </a:p>
          <a:p>
            <a:pPr marL="457200" lvl="0" indent="-304800" algn="l" rtl="0">
              <a:spcBef>
                <a:spcPts val="0"/>
              </a:spcBef>
              <a:spcAft>
                <a:spcPts val="0"/>
              </a:spcAft>
              <a:buSzPts val="1200"/>
              <a:buChar char="-"/>
            </a:pPr>
            <a:r>
              <a:rPr lang="en" sz="1200"/>
              <a:t>Completed LED synchronization initial testing</a:t>
            </a:r>
            <a:endParaRPr sz="1200"/>
          </a:p>
          <a:p>
            <a:pPr marL="457200" lvl="0" indent="-304800" algn="l" rtl="0">
              <a:spcBef>
                <a:spcPts val="0"/>
              </a:spcBef>
              <a:spcAft>
                <a:spcPts val="0"/>
              </a:spcAft>
              <a:buSzPts val="1200"/>
              <a:buChar char="-"/>
            </a:pPr>
            <a:r>
              <a:rPr lang="en" sz="1200"/>
              <a:t>Designed and completed initial PCBs with placeholder sensor and parts</a:t>
            </a:r>
            <a:endParaRPr sz="1200"/>
          </a:p>
        </p:txBody>
      </p:sp>
      <p:sp>
        <p:nvSpPr>
          <p:cNvPr id="282" name="Google Shape;282;p40"/>
          <p:cNvSpPr txBox="1">
            <a:spLocks noGrp="1"/>
          </p:cNvSpPr>
          <p:nvPr>
            <p:ph type="body" idx="2"/>
          </p:nvPr>
        </p:nvSpPr>
        <p:spPr>
          <a:xfrm>
            <a:off x="4643600" y="2120125"/>
            <a:ext cx="3774300" cy="27498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sz="1200"/>
              <a:t>The Raspberry PI had a few delays so that is a focus in the next few weeks</a:t>
            </a:r>
            <a:endParaRPr sz="1200"/>
          </a:p>
          <a:p>
            <a:pPr marL="457200" lvl="0" indent="-304800" algn="l" rtl="0">
              <a:spcBef>
                <a:spcPts val="0"/>
              </a:spcBef>
              <a:spcAft>
                <a:spcPts val="0"/>
              </a:spcAft>
              <a:buSzPts val="1200"/>
              <a:buChar char="-"/>
            </a:pPr>
            <a:r>
              <a:rPr lang="en" sz="1200"/>
              <a:t>Finish the design of the housing unit</a:t>
            </a:r>
            <a:endParaRPr sz="1200"/>
          </a:p>
          <a:p>
            <a:pPr marL="457200" lvl="0" indent="-304800" algn="l" rtl="0">
              <a:spcBef>
                <a:spcPts val="0"/>
              </a:spcBef>
              <a:spcAft>
                <a:spcPts val="0"/>
              </a:spcAft>
              <a:buSzPts val="1200"/>
              <a:buChar char="-"/>
            </a:pPr>
            <a:r>
              <a:rPr lang="en" sz="1200"/>
              <a:t>Purchase remaining parts</a:t>
            </a:r>
            <a:endParaRPr sz="1200"/>
          </a:p>
          <a:p>
            <a:pPr marL="457200" lvl="0" indent="-304800" algn="l" rtl="0">
              <a:spcBef>
                <a:spcPts val="0"/>
              </a:spcBef>
              <a:spcAft>
                <a:spcPts val="0"/>
              </a:spcAft>
              <a:buSzPts val="1200"/>
              <a:buChar char="-"/>
            </a:pPr>
            <a:r>
              <a:rPr lang="en" sz="1200"/>
              <a:t>Decide on the CMOS sensor we are going to purchase</a:t>
            </a:r>
            <a:endParaRPr sz="1200"/>
          </a:p>
          <a:p>
            <a:pPr marL="457200" lvl="0" indent="-304800" algn="l" rtl="0">
              <a:spcBef>
                <a:spcPts val="0"/>
              </a:spcBef>
              <a:spcAft>
                <a:spcPts val="0"/>
              </a:spcAft>
              <a:buSzPts val="1200"/>
              <a:buChar char="-"/>
            </a:pPr>
            <a:r>
              <a:rPr lang="en" sz="1200"/>
              <a:t>Code the photonic algorithms and principles </a:t>
            </a:r>
            <a:endParaRPr sz="1200"/>
          </a:p>
          <a:p>
            <a:pPr marL="457200" lvl="0" indent="-304800" algn="l" rtl="0">
              <a:spcBef>
                <a:spcPts val="0"/>
              </a:spcBef>
              <a:spcAft>
                <a:spcPts val="0"/>
              </a:spcAft>
              <a:buSzPts val="1200"/>
              <a:buChar char="-"/>
            </a:pPr>
            <a:r>
              <a:rPr lang="en" sz="1200"/>
              <a:t>Code the phone application</a:t>
            </a:r>
            <a:endParaRPr sz="1200"/>
          </a:p>
          <a:p>
            <a:pPr marL="0" lvl="0" indent="0" algn="l" rtl="0">
              <a:spcBef>
                <a:spcPts val="1200"/>
              </a:spcBef>
              <a:spcAft>
                <a:spcPts val="1200"/>
              </a:spcAft>
              <a:buNone/>
            </a:pPr>
            <a:endParaRPr sz="1200"/>
          </a:p>
        </p:txBody>
      </p:sp>
      <p:sp>
        <p:nvSpPr>
          <p:cNvPr id="283" name="Google Shape;283;p40"/>
          <p:cNvSpPr txBox="1"/>
          <p:nvPr/>
        </p:nvSpPr>
        <p:spPr>
          <a:xfrm>
            <a:off x="689975" y="1750825"/>
            <a:ext cx="381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Completed</a:t>
            </a:r>
            <a:endParaRPr sz="1200">
              <a:latin typeface="Lato"/>
              <a:ea typeface="Lato"/>
              <a:cs typeface="Lato"/>
              <a:sym typeface="Lato"/>
            </a:endParaRPr>
          </a:p>
        </p:txBody>
      </p:sp>
      <p:sp>
        <p:nvSpPr>
          <p:cNvPr id="284" name="Google Shape;284;p40"/>
          <p:cNvSpPr txBox="1"/>
          <p:nvPr/>
        </p:nvSpPr>
        <p:spPr>
          <a:xfrm>
            <a:off x="4643600" y="1750825"/>
            <a:ext cx="381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Going Forward</a:t>
            </a:r>
            <a:endParaRPr sz="1200">
              <a:latin typeface="Lato"/>
              <a:ea typeface="Lato"/>
              <a:cs typeface="Lato"/>
              <a:sym typeface="Lato"/>
            </a:endParaRPr>
          </a:p>
        </p:txBody>
      </p:sp>
      <p:pic>
        <p:nvPicPr>
          <p:cNvPr id="285" name="Google Shape;285;p40"/>
          <p:cNvPicPr preferRelativeResize="0"/>
          <p:nvPr/>
        </p:nvPicPr>
        <p:blipFill rotWithShape="1">
          <a:blip r:embed="rId5">
            <a:alphaModFix/>
          </a:blip>
          <a:srcRect t="9247"/>
          <a:stretch/>
        </p:blipFill>
        <p:spPr>
          <a:xfrm>
            <a:off x="8067400" y="103550"/>
            <a:ext cx="927802" cy="1122652"/>
          </a:xfrm>
          <a:prstGeom prst="rect">
            <a:avLst/>
          </a:prstGeom>
          <a:noFill/>
          <a:ln>
            <a:noFill/>
          </a:ln>
        </p:spPr>
      </p:pic>
      <p:pic>
        <p:nvPicPr>
          <p:cNvPr id="5" name="Audio 4">
            <a:hlinkClick r:id="" action="ppaction://media"/>
            <a:extLst>
              <a:ext uri="{FF2B5EF4-FFF2-40B4-BE49-F238E27FC236}">
                <a16:creationId xmlns:a16="http://schemas.microsoft.com/office/drawing/2014/main" id="{2264A2C7-FB46-0DBE-6B13-49CE3994E4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53000"/>
    </mc:Choice>
    <mc:Fallback>
      <p:transition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Management Tools</a:t>
            </a:r>
            <a:endParaRPr/>
          </a:p>
        </p:txBody>
      </p:sp>
      <p:pic>
        <p:nvPicPr>
          <p:cNvPr id="303" name="Google Shape;303;p43"/>
          <p:cNvPicPr preferRelativeResize="0"/>
          <p:nvPr/>
        </p:nvPicPr>
        <p:blipFill>
          <a:blip r:embed="rId5">
            <a:alphaModFix/>
          </a:blip>
          <a:stretch>
            <a:fillRect/>
          </a:stretch>
        </p:blipFill>
        <p:spPr>
          <a:xfrm>
            <a:off x="1273150" y="2087000"/>
            <a:ext cx="1374500" cy="1374500"/>
          </a:xfrm>
          <a:prstGeom prst="rect">
            <a:avLst/>
          </a:prstGeom>
          <a:noFill/>
          <a:ln>
            <a:noFill/>
          </a:ln>
        </p:spPr>
      </p:pic>
      <p:sp>
        <p:nvSpPr>
          <p:cNvPr id="304" name="Google Shape;304;p43"/>
          <p:cNvSpPr txBox="1"/>
          <p:nvPr/>
        </p:nvSpPr>
        <p:spPr>
          <a:xfrm>
            <a:off x="1401750" y="3582975"/>
            <a:ext cx="1176600" cy="52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Lato"/>
                <a:ea typeface="Lato"/>
                <a:cs typeface="Lato"/>
                <a:sym typeface="Lato"/>
              </a:rPr>
              <a:t>Texting and Group chats</a:t>
            </a:r>
            <a:endParaRPr sz="1100">
              <a:latin typeface="Lato"/>
              <a:ea typeface="Lato"/>
              <a:cs typeface="Lato"/>
              <a:sym typeface="Lato"/>
            </a:endParaRPr>
          </a:p>
        </p:txBody>
      </p:sp>
      <p:sp>
        <p:nvSpPr>
          <p:cNvPr id="305" name="Google Shape;305;p43"/>
          <p:cNvSpPr txBox="1"/>
          <p:nvPr/>
        </p:nvSpPr>
        <p:spPr>
          <a:xfrm>
            <a:off x="3985350" y="3582975"/>
            <a:ext cx="1176600" cy="52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Lato"/>
                <a:ea typeface="Lato"/>
                <a:cs typeface="Lato"/>
                <a:sym typeface="Lato"/>
              </a:rPr>
              <a:t>Discord</a:t>
            </a:r>
            <a:endParaRPr sz="1100">
              <a:latin typeface="Lato"/>
              <a:ea typeface="Lato"/>
              <a:cs typeface="Lato"/>
              <a:sym typeface="Lato"/>
            </a:endParaRPr>
          </a:p>
        </p:txBody>
      </p:sp>
      <p:sp>
        <p:nvSpPr>
          <p:cNvPr id="306" name="Google Shape;306;p43"/>
          <p:cNvSpPr txBox="1"/>
          <p:nvPr/>
        </p:nvSpPr>
        <p:spPr>
          <a:xfrm>
            <a:off x="6499650" y="3582975"/>
            <a:ext cx="1176600" cy="52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Lato"/>
                <a:ea typeface="Lato"/>
                <a:cs typeface="Lato"/>
                <a:sym typeface="Lato"/>
              </a:rPr>
              <a:t>Github</a:t>
            </a:r>
            <a:endParaRPr sz="1100">
              <a:latin typeface="Lato"/>
              <a:ea typeface="Lato"/>
              <a:cs typeface="Lato"/>
              <a:sym typeface="Lato"/>
            </a:endParaRPr>
          </a:p>
        </p:txBody>
      </p:sp>
      <p:pic>
        <p:nvPicPr>
          <p:cNvPr id="307" name="Google Shape;307;p43"/>
          <p:cNvPicPr preferRelativeResize="0"/>
          <p:nvPr/>
        </p:nvPicPr>
        <p:blipFill>
          <a:blip r:embed="rId6">
            <a:alphaModFix/>
          </a:blip>
          <a:stretch>
            <a:fillRect/>
          </a:stretch>
        </p:blipFill>
        <p:spPr>
          <a:xfrm>
            <a:off x="3827425" y="2255080"/>
            <a:ext cx="1492449" cy="1133201"/>
          </a:xfrm>
          <a:prstGeom prst="rect">
            <a:avLst/>
          </a:prstGeom>
          <a:noFill/>
          <a:ln>
            <a:noFill/>
          </a:ln>
        </p:spPr>
      </p:pic>
      <p:pic>
        <p:nvPicPr>
          <p:cNvPr id="308" name="Google Shape;308;p43"/>
          <p:cNvPicPr preferRelativeResize="0"/>
          <p:nvPr/>
        </p:nvPicPr>
        <p:blipFill>
          <a:blip r:embed="rId7">
            <a:alphaModFix/>
          </a:blip>
          <a:stretch>
            <a:fillRect/>
          </a:stretch>
        </p:blipFill>
        <p:spPr>
          <a:xfrm>
            <a:off x="6048950" y="2189813"/>
            <a:ext cx="2077998" cy="1168874"/>
          </a:xfrm>
          <a:prstGeom prst="rect">
            <a:avLst/>
          </a:prstGeom>
          <a:noFill/>
          <a:ln>
            <a:noFill/>
          </a:ln>
        </p:spPr>
      </p:pic>
      <p:pic>
        <p:nvPicPr>
          <p:cNvPr id="309" name="Google Shape;309;p43"/>
          <p:cNvPicPr preferRelativeResize="0"/>
          <p:nvPr/>
        </p:nvPicPr>
        <p:blipFill rotWithShape="1">
          <a:blip r:embed="rId8">
            <a:alphaModFix/>
          </a:blip>
          <a:srcRect t="9247"/>
          <a:stretch/>
        </p:blipFill>
        <p:spPr>
          <a:xfrm>
            <a:off x="8067400" y="103550"/>
            <a:ext cx="927802" cy="1122652"/>
          </a:xfrm>
          <a:prstGeom prst="rect">
            <a:avLst/>
          </a:prstGeom>
          <a:noFill/>
          <a:ln>
            <a:noFill/>
          </a:ln>
        </p:spPr>
      </p:pic>
      <p:pic>
        <p:nvPicPr>
          <p:cNvPr id="4" name="Audio 3">
            <a:hlinkClick r:id="" action="ppaction://media"/>
            <a:extLst>
              <a:ext uri="{FF2B5EF4-FFF2-40B4-BE49-F238E27FC236}">
                <a16:creationId xmlns:a16="http://schemas.microsoft.com/office/drawing/2014/main" id="{82DA81DF-6704-23D2-4FC0-8EAB31360D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53000"/>
    </mc:Choice>
    <mc:Fallback>
      <p:transition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4"/>
          <p:cNvSpPr txBox="1">
            <a:spLocks noGrp="1"/>
          </p:cNvSpPr>
          <p:nvPr>
            <p:ph type="title"/>
          </p:nvPr>
        </p:nvSpPr>
        <p:spPr>
          <a:xfrm>
            <a:off x="2650800" y="2112000"/>
            <a:ext cx="3842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Thank you for your time! </a:t>
            </a:r>
            <a:endParaRPr/>
          </a:p>
        </p:txBody>
      </p:sp>
      <p:sp>
        <p:nvSpPr>
          <p:cNvPr id="315" name="Google Shape;315;p44"/>
          <p:cNvSpPr txBox="1">
            <a:spLocks noGrp="1"/>
          </p:cNvSpPr>
          <p:nvPr>
            <p:ph type="body" idx="1"/>
          </p:nvPr>
        </p:nvSpPr>
        <p:spPr>
          <a:xfrm>
            <a:off x="3936600" y="2647200"/>
            <a:ext cx="1270800" cy="38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200" dirty="0"/>
              <a:t>Any questions?</a:t>
            </a:r>
            <a:endParaRPr sz="1200" dirty="0"/>
          </a:p>
        </p:txBody>
      </p:sp>
    </p:spTree>
  </p:cSld>
  <p:clrMapOvr>
    <a:masterClrMapping/>
  </p:clrMapOvr>
  <mc:AlternateContent xmlns:mc="http://schemas.openxmlformats.org/markup-compatibility/2006">
    <mc:Choice xmlns:p14="http://schemas.microsoft.com/office/powerpoint/2010/main" Requires="p14">
      <p:transition p14:dur="0" advClick="0" advTm="10000"/>
    </mc:Choice>
    <mc:Fallback>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Project Description</a:t>
            </a:r>
            <a:endParaRPr dirty="0"/>
          </a:p>
        </p:txBody>
      </p:sp>
      <p:sp>
        <p:nvSpPr>
          <p:cNvPr id="105" name="Google Shape;105;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rgbClr val="000000"/>
              </a:buClr>
              <a:buSzPts val="1500"/>
              <a:buFont typeface="Raleway Medium"/>
              <a:buChar char="●"/>
            </a:pPr>
            <a:r>
              <a:rPr lang="en" sz="1500" dirty="0">
                <a:solidFill>
                  <a:srgbClr val="000000"/>
                </a:solidFill>
                <a:latin typeface="Lato" panose="020F0502020204030203" pitchFamily="34" charset="0"/>
                <a:ea typeface="Lato" panose="020F0502020204030203" pitchFamily="34" charset="0"/>
                <a:cs typeface="Lato" panose="020F0502020204030203" pitchFamily="34" charset="0"/>
                <a:sym typeface="Raleway Medium"/>
              </a:rPr>
              <a:t>Lensless microscope that digitally images onto a smartphone or a computer application</a:t>
            </a:r>
            <a:endParaRPr sz="1500" dirty="0">
              <a:solidFill>
                <a:srgbClr val="000000"/>
              </a:solidFill>
              <a:latin typeface="Lato" panose="020F0502020204030203" pitchFamily="34" charset="0"/>
              <a:ea typeface="Lato" panose="020F0502020204030203" pitchFamily="34" charset="0"/>
              <a:cs typeface="Lato" panose="020F0502020204030203" pitchFamily="34" charset="0"/>
              <a:sym typeface="Raleway Medium"/>
            </a:endParaRPr>
          </a:p>
          <a:p>
            <a:pPr marL="914400" lvl="1" indent="-304800" algn="l" rtl="0">
              <a:spcBef>
                <a:spcPts val="0"/>
              </a:spcBef>
              <a:spcAft>
                <a:spcPts val="0"/>
              </a:spcAft>
              <a:buClr>
                <a:srgbClr val="000000"/>
              </a:buClr>
              <a:buSzPts val="1200"/>
              <a:buFont typeface="Raleway Medium"/>
              <a:buChar char="○"/>
            </a:pPr>
            <a:r>
              <a:rPr lang="en" sz="1200" dirty="0">
                <a:solidFill>
                  <a:srgbClr val="000000"/>
                </a:solidFill>
                <a:latin typeface="Lato" panose="020F0502020204030203" pitchFamily="34" charset="0"/>
                <a:ea typeface="Lato" panose="020F0502020204030203" pitchFamily="34" charset="0"/>
                <a:cs typeface="Lato" panose="020F0502020204030203" pitchFamily="34" charset="0"/>
                <a:sym typeface="Raleway Medium"/>
              </a:rPr>
              <a:t>The imaging will be constructed using back-propagation and shift-and-add pixel super-resolution of in-line holograms captured on a CMOS Sensor. </a:t>
            </a:r>
            <a:endParaRPr sz="1200" dirty="0">
              <a:solidFill>
                <a:srgbClr val="000000"/>
              </a:solidFill>
              <a:latin typeface="Lato" panose="020F0502020204030203" pitchFamily="34" charset="0"/>
              <a:ea typeface="Lato" panose="020F0502020204030203" pitchFamily="34" charset="0"/>
              <a:cs typeface="Lato" panose="020F0502020204030203" pitchFamily="34" charset="0"/>
              <a:sym typeface="Raleway Medium"/>
            </a:endParaRPr>
          </a:p>
          <a:p>
            <a:pPr marL="914400" lvl="1" indent="-304800" algn="l" rtl="0">
              <a:spcBef>
                <a:spcPts val="0"/>
              </a:spcBef>
              <a:spcAft>
                <a:spcPts val="0"/>
              </a:spcAft>
              <a:buClr>
                <a:srgbClr val="000000"/>
              </a:buClr>
              <a:buSzPts val="1200"/>
              <a:buFont typeface="Raleway Medium"/>
              <a:buChar char="○"/>
            </a:pPr>
            <a:r>
              <a:rPr lang="en" sz="1200" dirty="0">
                <a:solidFill>
                  <a:srgbClr val="000000"/>
                </a:solidFill>
                <a:latin typeface="Lato" panose="020F0502020204030203" pitchFamily="34" charset="0"/>
                <a:ea typeface="Lato" panose="020F0502020204030203" pitchFamily="34" charset="0"/>
                <a:cs typeface="Lato" panose="020F0502020204030203" pitchFamily="34" charset="0"/>
                <a:sym typeface="Raleway Medium"/>
              </a:rPr>
              <a:t>Done using fiber optics and an LED array to slightly shift the attack angle of the incoming light onto a semi-transparent sample.</a:t>
            </a:r>
            <a:endParaRPr sz="1200" dirty="0">
              <a:latin typeface="Lato" panose="020F0502020204030203" pitchFamily="34" charset="0"/>
              <a:ea typeface="Lato" panose="020F0502020204030203" pitchFamily="34" charset="0"/>
              <a:cs typeface="Lato" panose="020F0502020204030203" pitchFamily="34" charset="0"/>
              <a:sym typeface="Raleway Medium"/>
            </a:endParaRPr>
          </a:p>
        </p:txBody>
      </p:sp>
      <p:pic>
        <p:nvPicPr>
          <p:cNvPr id="106" name="Google Shape;106;p15"/>
          <p:cNvPicPr preferRelativeResize="0"/>
          <p:nvPr/>
        </p:nvPicPr>
        <p:blipFill>
          <a:blip r:embed="rId5">
            <a:alphaModFix/>
          </a:blip>
          <a:stretch>
            <a:fillRect/>
          </a:stretch>
        </p:blipFill>
        <p:spPr>
          <a:xfrm>
            <a:off x="8111000" y="119800"/>
            <a:ext cx="938801" cy="1122649"/>
          </a:xfrm>
          <a:prstGeom prst="rect">
            <a:avLst/>
          </a:prstGeom>
          <a:noFill/>
          <a:ln>
            <a:noFill/>
          </a:ln>
        </p:spPr>
      </p:pic>
      <p:pic>
        <p:nvPicPr>
          <p:cNvPr id="10" name="Audio 9">
            <a:hlinkClick r:id="" action="ppaction://media"/>
            <a:extLst>
              <a:ext uri="{FF2B5EF4-FFF2-40B4-BE49-F238E27FC236}">
                <a16:creationId xmlns:a16="http://schemas.microsoft.com/office/drawing/2014/main" id="{077C1DED-8BF2-0850-2C4E-A812EA558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45000"/>
    </mc:Choice>
    <mc:Fallback>
      <p:transition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Motivations</a:t>
            </a:r>
            <a:endParaRPr/>
          </a:p>
        </p:txBody>
      </p:sp>
      <p:sp>
        <p:nvSpPr>
          <p:cNvPr id="112" name="Google Shape;112;p1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fontScale="92500" lnSpcReduction="10000"/>
          </a:bodyPr>
          <a:lstStyle/>
          <a:p>
            <a:pPr marL="457200" lvl="0" indent="-325755" algn="l" rtl="0">
              <a:lnSpc>
                <a:spcPct val="150000"/>
              </a:lnSpc>
              <a:spcBef>
                <a:spcPts val="0"/>
              </a:spcBef>
              <a:spcAft>
                <a:spcPts val="0"/>
              </a:spcAft>
              <a:buClr>
                <a:schemeClr val="dk2"/>
              </a:buClr>
              <a:buSzPct val="100000"/>
              <a:buFont typeface="Lato"/>
              <a:buChar char="●"/>
            </a:pPr>
            <a:r>
              <a:rPr lang="en" sz="1600" dirty="0">
                <a:solidFill>
                  <a:schemeClr val="dk2"/>
                </a:solidFill>
              </a:rPr>
              <a:t>Microscopes are costly and unwieldy. </a:t>
            </a:r>
            <a:endParaRPr sz="1600" dirty="0">
              <a:solidFill>
                <a:schemeClr val="dk2"/>
              </a:solidFill>
            </a:endParaRPr>
          </a:p>
          <a:p>
            <a:pPr marL="914400" lvl="1" indent="-304165" algn="l" rtl="0">
              <a:lnSpc>
                <a:spcPct val="150000"/>
              </a:lnSpc>
              <a:spcBef>
                <a:spcPts val="0"/>
              </a:spcBef>
              <a:spcAft>
                <a:spcPts val="0"/>
              </a:spcAft>
              <a:buClr>
                <a:schemeClr val="dk2"/>
              </a:buClr>
              <a:buSzPct val="100000"/>
              <a:buFont typeface="Lato"/>
              <a:buChar char="○"/>
            </a:pPr>
            <a:r>
              <a:rPr lang="en" sz="1300" dirty="0">
                <a:solidFill>
                  <a:schemeClr val="dk2"/>
                </a:solidFill>
              </a:rPr>
              <a:t>Unit size will be smaller and cheaper to manufacture than commonly used microscopes.</a:t>
            </a:r>
            <a:endParaRPr sz="1300" dirty="0">
              <a:solidFill>
                <a:schemeClr val="dk2"/>
              </a:solidFill>
            </a:endParaRPr>
          </a:p>
          <a:p>
            <a:pPr marL="457200" lvl="0" indent="-325755" algn="l" rtl="0">
              <a:lnSpc>
                <a:spcPct val="150000"/>
              </a:lnSpc>
              <a:spcBef>
                <a:spcPts val="0"/>
              </a:spcBef>
              <a:spcAft>
                <a:spcPts val="0"/>
              </a:spcAft>
              <a:buClr>
                <a:schemeClr val="dk2"/>
              </a:buClr>
              <a:buSzPct val="100000"/>
              <a:buFont typeface="Lato"/>
              <a:buChar char="●"/>
            </a:pPr>
            <a:r>
              <a:rPr lang="en" sz="1600" dirty="0">
                <a:solidFill>
                  <a:schemeClr val="dk2"/>
                </a:solidFill>
              </a:rPr>
              <a:t>Field work with microscopes is difficult.</a:t>
            </a:r>
            <a:endParaRPr sz="1600" dirty="0">
              <a:solidFill>
                <a:schemeClr val="dk2"/>
              </a:solidFill>
            </a:endParaRPr>
          </a:p>
          <a:p>
            <a:pPr marL="914400" lvl="1" indent="-304165" algn="l" rtl="0">
              <a:lnSpc>
                <a:spcPct val="150000"/>
              </a:lnSpc>
              <a:spcBef>
                <a:spcPts val="0"/>
              </a:spcBef>
              <a:spcAft>
                <a:spcPts val="0"/>
              </a:spcAft>
              <a:buClr>
                <a:schemeClr val="dk2"/>
              </a:buClr>
              <a:buSzPct val="100000"/>
              <a:buFont typeface="Lato"/>
              <a:buChar char="○"/>
            </a:pPr>
            <a:r>
              <a:rPr lang="en" sz="1300" dirty="0">
                <a:solidFill>
                  <a:schemeClr val="dk2"/>
                </a:solidFill>
              </a:rPr>
              <a:t>With it’s compact size, it can be taken into the field to image.</a:t>
            </a:r>
            <a:endParaRPr sz="1300" dirty="0">
              <a:solidFill>
                <a:schemeClr val="dk2"/>
              </a:solidFill>
            </a:endParaRPr>
          </a:p>
          <a:p>
            <a:pPr marL="457200" lvl="0" indent="-325755" algn="l" rtl="0">
              <a:lnSpc>
                <a:spcPct val="150000"/>
              </a:lnSpc>
              <a:spcBef>
                <a:spcPts val="0"/>
              </a:spcBef>
              <a:spcAft>
                <a:spcPts val="0"/>
              </a:spcAft>
              <a:buClr>
                <a:schemeClr val="dk2"/>
              </a:buClr>
              <a:buSzPct val="100000"/>
              <a:buFont typeface="Lato"/>
              <a:buChar char="●"/>
            </a:pPr>
            <a:r>
              <a:rPr lang="en" sz="1600" dirty="0">
                <a:solidFill>
                  <a:schemeClr val="dk2"/>
                </a:solidFill>
              </a:rPr>
              <a:t>Smoother and cheaper introduction to optical microscopy.</a:t>
            </a:r>
          </a:p>
          <a:p>
            <a:pPr lvl="1" indent="-325755">
              <a:lnSpc>
                <a:spcPct val="150000"/>
              </a:lnSpc>
              <a:buClr>
                <a:schemeClr val="dk2"/>
              </a:buClr>
              <a:buSzPct val="100000"/>
              <a:buFont typeface="Courier New" panose="02070309020205020404" pitchFamily="49" charset="0"/>
              <a:buChar char="o"/>
            </a:pPr>
            <a:r>
              <a:rPr lang="en" sz="1300" dirty="0">
                <a:solidFill>
                  <a:schemeClr val="dk2"/>
                </a:solidFill>
              </a:rPr>
              <a:t>Students engaging in optical studies  can take this microscope anywhere and will allow for smaller financial burden if damaged.</a:t>
            </a:r>
            <a:endParaRPr sz="1300" dirty="0">
              <a:solidFill>
                <a:srgbClr val="CACACA"/>
              </a:solidFill>
            </a:endParaRPr>
          </a:p>
          <a:p>
            <a:pPr marL="0" lvl="0" indent="0" algn="l" rtl="0">
              <a:spcBef>
                <a:spcPts val="1200"/>
              </a:spcBef>
              <a:spcAft>
                <a:spcPts val="1200"/>
              </a:spcAft>
              <a:buNone/>
            </a:pPr>
            <a:endParaRPr dirty="0"/>
          </a:p>
        </p:txBody>
      </p:sp>
      <p:pic>
        <p:nvPicPr>
          <p:cNvPr id="113" name="Google Shape;113;p16"/>
          <p:cNvPicPr preferRelativeResize="0"/>
          <p:nvPr/>
        </p:nvPicPr>
        <p:blipFill>
          <a:blip r:embed="rId5">
            <a:alphaModFix/>
          </a:blip>
          <a:stretch>
            <a:fillRect/>
          </a:stretch>
        </p:blipFill>
        <p:spPr>
          <a:xfrm>
            <a:off x="8111000" y="119800"/>
            <a:ext cx="938801" cy="1122649"/>
          </a:xfrm>
          <a:prstGeom prst="rect">
            <a:avLst/>
          </a:prstGeom>
          <a:noFill/>
          <a:ln>
            <a:noFill/>
          </a:ln>
        </p:spPr>
      </p:pic>
      <p:pic>
        <p:nvPicPr>
          <p:cNvPr id="8" name="Audio 7">
            <a:hlinkClick r:id="" action="ppaction://media"/>
            <a:extLst>
              <a:ext uri="{FF2B5EF4-FFF2-40B4-BE49-F238E27FC236}">
                <a16:creationId xmlns:a16="http://schemas.microsoft.com/office/drawing/2014/main" id="{31C9FD97-6309-8E15-6E9A-EE0D45B791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5000"/>
    </mc:Choice>
    <mc:Fallback>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Goals and Objectives</a:t>
            </a:r>
            <a:endParaRPr dirty="0"/>
          </a:p>
        </p:txBody>
      </p:sp>
      <p:sp>
        <p:nvSpPr>
          <p:cNvPr id="119" name="Google Shape;119;p17"/>
          <p:cNvSpPr txBox="1">
            <a:spLocks noGrp="1"/>
          </p:cNvSpPr>
          <p:nvPr>
            <p:ph type="body" idx="1"/>
          </p:nvPr>
        </p:nvSpPr>
        <p:spPr>
          <a:xfrm>
            <a:off x="729450" y="1785900"/>
            <a:ext cx="7688700" cy="3244800"/>
          </a:xfrm>
          <a:prstGeom prst="rect">
            <a:avLst/>
          </a:prstGeom>
        </p:spPr>
        <p:txBody>
          <a:bodyPr spcFirstLastPara="1" wrap="square" lIns="91425" tIns="91425" rIns="91425" bIns="91425" anchor="t" anchorCtr="0">
            <a:noAutofit/>
          </a:bodyPr>
          <a:lstStyle/>
          <a:p>
            <a:pPr marL="457200" lvl="0" indent="-323850" algn="l" rtl="0">
              <a:lnSpc>
                <a:spcPct val="105000"/>
              </a:lnSpc>
              <a:spcBef>
                <a:spcPts val="0"/>
              </a:spcBef>
              <a:spcAft>
                <a:spcPts val="0"/>
              </a:spcAft>
              <a:buClr>
                <a:schemeClr val="dk2"/>
              </a:buClr>
              <a:buSzPts val="1500"/>
              <a:buFont typeface="Average"/>
              <a:buChar char="●"/>
            </a:pPr>
            <a:r>
              <a:rPr lang="en" sz="1500" dirty="0">
                <a:solidFill>
                  <a:schemeClr val="dk2"/>
                </a:solidFill>
              </a:rPr>
              <a:t> Core Goals:</a:t>
            </a:r>
            <a:endParaRPr sz="1500" dirty="0">
              <a:solidFill>
                <a:schemeClr val="dk2"/>
              </a:solidFill>
            </a:endParaRPr>
          </a:p>
          <a:p>
            <a:pPr marL="914400" lvl="1" indent="-323850" algn="l" rtl="0">
              <a:lnSpc>
                <a:spcPct val="105000"/>
              </a:lnSpc>
              <a:spcBef>
                <a:spcPts val="0"/>
              </a:spcBef>
              <a:spcAft>
                <a:spcPts val="0"/>
              </a:spcAft>
              <a:buClr>
                <a:schemeClr val="dk2"/>
              </a:buClr>
              <a:buSzPts val="1500"/>
              <a:buFont typeface="Average"/>
              <a:buChar char="○"/>
            </a:pPr>
            <a:r>
              <a:rPr lang="en" sz="1200" dirty="0">
                <a:solidFill>
                  <a:schemeClr val="dk2"/>
                </a:solidFill>
              </a:rPr>
              <a:t>Demonstrate viability in digital lensless microscopy</a:t>
            </a:r>
            <a:endParaRPr sz="1200" dirty="0">
              <a:solidFill>
                <a:schemeClr val="dk2"/>
              </a:solidFill>
            </a:endParaRPr>
          </a:p>
          <a:p>
            <a:pPr marL="914400" lvl="1" indent="-323850" algn="l" rtl="0">
              <a:lnSpc>
                <a:spcPct val="105000"/>
              </a:lnSpc>
              <a:spcBef>
                <a:spcPts val="0"/>
              </a:spcBef>
              <a:spcAft>
                <a:spcPts val="0"/>
              </a:spcAft>
              <a:buClr>
                <a:schemeClr val="dk2"/>
              </a:buClr>
              <a:buSzPts val="1500"/>
              <a:buFont typeface="Average"/>
              <a:buChar char="○"/>
            </a:pPr>
            <a:r>
              <a:rPr lang="en" sz="1200" dirty="0">
                <a:solidFill>
                  <a:schemeClr val="dk2"/>
                </a:solidFill>
              </a:rPr>
              <a:t>Image at the 250 micrometer level</a:t>
            </a:r>
            <a:endParaRPr sz="1200" dirty="0">
              <a:solidFill>
                <a:schemeClr val="dk2"/>
              </a:solidFill>
            </a:endParaRPr>
          </a:p>
          <a:p>
            <a:pPr marL="914400" lvl="1" indent="-323850" algn="l" rtl="0">
              <a:lnSpc>
                <a:spcPct val="105000"/>
              </a:lnSpc>
              <a:spcBef>
                <a:spcPts val="0"/>
              </a:spcBef>
              <a:spcAft>
                <a:spcPts val="0"/>
              </a:spcAft>
              <a:buClr>
                <a:schemeClr val="dk2"/>
              </a:buClr>
              <a:buSzPts val="1500"/>
              <a:buFont typeface="Average"/>
              <a:buChar char="○"/>
            </a:pPr>
            <a:r>
              <a:rPr lang="en" sz="1200" dirty="0">
                <a:solidFill>
                  <a:schemeClr val="dk2"/>
                </a:solidFill>
              </a:rPr>
              <a:t>Program a microcontroller to communicate with the optical device.</a:t>
            </a:r>
            <a:endParaRPr sz="1200" dirty="0">
              <a:solidFill>
                <a:schemeClr val="dk2"/>
              </a:solidFill>
            </a:endParaRPr>
          </a:p>
          <a:p>
            <a:pPr marL="457200" lvl="0" indent="-323850" algn="l" rtl="0">
              <a:lnSpc>
                <a:spcPct val="105000"/>
              </a:lnSpc>
              <a:spcBef>
                <a:spcPts val="0"/>
              </a:spcBef>
              <a:spcAft>
                <a:spcPts val="0"/>
              </a:spcAft>
              <a:buClr>
                <a:schemeClr val="dk2"/>
              </a:buClr>
              <a:buSzPts val="1500"/>
              <a:buFont typeface="Average"/>
              <a:buChar char="●"/>
            </a:pPr>
            <a:r>
              <a:rPr lang="en" sz="1500" dirty="0">
                <a:solidFill>
                  <a:schemeClr val="dk2"/>
                </a:solidFill>
              </a:rPr>
              <a:t>Advanced Goals:</a:t>
            </a:r>
            <a:endParaRPr sz="1500" dirty="0">
              <a:solidFill>
                <a:schemeClr val="dk2"/>
              </a:solidFill>
            </a:endParaRPr>
          </a:p>
          <a:p>
            <a:pPr marL="914400" lvl="1" indent="-323850" algn="l" rtl="0">
              <a:lnSpc>
                <a:spcPct val="105000"/>
              </a:lnSpc>
              <a:spcBef>
                <a:spcPts val="0"/>
              </a:spcBef>
              <a:spcAft>
                <a:spcPts val="0"/>
              </a:spcAft>
              <a:buClr>
                <a:schemeClr val="dk2"/>
              </a:buClr>
              <a:buSzPts val="1500"/>
              <a:buFont typeface="Average"/>
              <a:buChar char="○"/>
            </a:pPr>
            <a:r>
              <a:rPr lang="en" sz="1200" dirty="0">
                <a:solidFill>
                  <a:schemeClr val="dk2"/>
                </a:solidFill>
              </a:rPr>
              <a:t>Image at the 150 micrometer level</a:t>
            </a:r>
            <a:endParaRPr sz="1200" dirty="0">
              <a:solidFill>
                <a:schemeClr val="dk2"/>
              </a:solidFill>
            </a:endParaRPr>
          </a:p>
          <a:p>
            <a:pPr marL="914400" lvl="1" indent="-323850" algn="l" rtl="0">
              <a:lnSpc>
                <a:spcPct val="105000"/>
              </a:lnSpc>
              <a:spcBef>
                <a:spcPts val="0"/>
              </a:spcBef>
              <a:spcAft>
                <a:spcPts val="0"/>
              </a:spcAft>
              <a:buClr>
                <a:schemeClr val="dk2"/>
              </a:buClr>
              <a:buSzPts val="1500"/>
              <a:buFont typeface="Average"/>
              <a:buChar char="○"/>
            </a:pPr>
            <a:r>
              <a:rPr lang="en" sz="1200" dirty="0">
                <a:solidFill>
                  <a:schemeClr val="dk2"/>
                </a:solidFill>
              </a:rPr>
              <a:t>iOS application integration</a:t>
            </a:r>
            <a:endParaRPr sz="1200" dirty="0">
              <a:solidFill>
                <a:schemeClr val="dk2"/>
              </a:solidFill>
            </a:endParaRPr>
          </a:p>
          <a:p>
            <a:pPr marL="457200" lvl="0" indent="-323850" algn="l" rtl="0">
              <a:lnSpc>
                <a:spcPct val="105000"/>
              </a:lnSpc>
              <a:spcBef>
                <a:spcPts val="0"/>
              </a:spcBef>
              <a:spcAft>
                <a:spcPts val="0"/>
              </a:spcAft>
              <a:buClr>
                <a:schemeClr val="dk2"/>
              </a:buClr>
              <a:buSzPts val="1500"/>
              <a:buFont typeface="Average"/>
              <a:buChar char="●"/>
            </a:pPr>
            <a:r>
              <a:rPr lang="en" sz="1500" dirty="0">
                <a:solidFill>
                  <a:schemeClr val="dk2"/>
                </a:solidFill>
              </a:rPr>
              <a:t> Stretch Goals:</a:t>
            </a:r>
            <a:endParaRPr sz="1500" dirty="0">
              <a:solidFill>
                <a:schemeClr val="dk2"/>
              </a:solidFill>
            </a:endParaRPr>
          </a:p>
          <a:p>
            <a:pPr marL="914400" lvl="1" indent="-304800" algn="l" rtl="0">
              <a:lnSpc>
                <a:spcPct val="105000"/>
              </a:lnSpc>
              <a:spcBef>
                <a:spcPts val="0"/>
              </a:spcBef>
              <a:spcAft>
                <a:spcPts val="0"/>
              </a:spcAft>
              <a:buClr>
                <a:schemeClr val="dk2"/>
              </a:buClr>
              <a:buSzPts val="1200"/>
              <a:buFont typeface="Average"/>
              <a:buChar char="○"/>
            </a:pPr>
            <a:r>
              <a:rPr lang="en" sz="1200" dirty="0">
                <a:solidFill>
                  <a:schemeClr val="dk2"/>
                </a:solidFill>
              </a:rPr>
              <a:t>Image something at the 50 micrometer level</a:t>
            </a:r>
            <a:endParaRPr sz="1200" dirty="0">
              <a:solidFill>
                <a:schemeClr val="dk2"/>
              </a:solidFill>
            </a:endParaRPr>
          </a:p>
          <a:p>
            <a:pPr marL="914400" lvl="1" indent="-304800" algn="l" rtl="0">
              <a:lnSpc>
                <a:spcPct val="105000"/>
              </a:lnSpc>
              <a:spcBef>
                <a:spcPts val="0"/>
              </a:spcBef>
              <a:spcAft>
                <a:spcPts val="0"/>
              </a:spcAft>
              <a:buClr>
                <a:schemeClr val="dk2"/>
              </a:buClr>
              <a:buSzPts val="1200"/>
              <a:buFont typeface="Average"/>
              <a:buChar char="○"/>
            </a:pPr>
            <a:r>
              <a:rPr lang="en" sz="1200" dirty="0">
                <a:solidFill>
                  <a:schemeClr val="dk2"/>
                </a:solidFill>
              </a:rPr>
              <a:t>Implement scalability (create multiple)</a:t>
            </a:r>
            <a:endParaRPr sz="1200" dirty="0">
              <a:solidFill>
                <a:schemeClr val="dk2"/>
              </a:solidFill>
            </a:endParaRPr>
          </a:p>
          <a:p>
            <a:pPr marL="914400" lvl="1" indent="-304800" algn="l" rtl="0">
              <a:lnSpc>
                <a:spcPct val="105000"/>
              </a:lnSpc>
              <a:spcBef>
                <a:spcPts val="0"/>
              </a:spcBef>
              <a:spcAft>
                <a:spcPts val="0"/>
              </a:spcAft>
              <a:buClr>
                <a:schemeClr val="dk2"/>
              </a:buClr>
              <a:buSzPts val="1200"/>
              <a:buFont typeface="Average"/>
              <a:buChar char="○"/>
            </a:pPr>
            <a:r>
              <a:rPr lang="en" sz="1200" dirty="0">
                <a:solidFill>
                  <a:schemeClr val="dk2"/>
                </a:solidFill>
              </a:rPr>
              <a:t>Set different presets for different test subjects</a:t>
            </a:r>
            <a:endParaRPr sz="1200" dirty="0">
              <a:solidFill>
                <a:schemeClr val="dk2"/>
              </a:solidFill>
            </a:endParaRPr>
          </a:p>
          <a:p>
            <a:pPr marL="0" lvl="0" indent="0" algn="l" rtl="0">
              <a:lnSpc>
                <a:spcPct val="105000"/>
              </a:lnSpc>
              <a:spcBef>
                <a:spcPts val="1200"/>
              </a:spcBef>
              <a:spcAft>
                <a:spcPts val="1200"/>
              </a:spcAft>
              <a:buSzPts val="358"/>
              <a:buNone/>
            </a:pPr>
            <a:endParaRPr sz="722" dirty="0"/>
          </a:p>
        </p:txBody>
      </p:sp>
      <p:pic>
        <p:nvPicPr>
          <p:cNvPr id="120" name="Google Shape;120;p17"/>
          <p:cNvPicPr preferRelativeResize="0"/>
          <p:nvPr/>
        </p:nvPicPr>
        <p:blipFill>
          <a:blip r:embed="rId5">
            <a:alphaModFix/>
          </a:blip>
          <a:stretch>
            <a:fillRect/>
          </a:stretch>
        </p:blipFill>
        <p:spPr>
          <a:xfrm>
            <a:off x="8111000" y="119800"/>
            <a:ext cx="938801" cy="1122649"/>
          </a:xfrm>
          <a:prstGeom prst="rect">
            <a:avLst/>
          </a:prstGeom>
          <a:noFill/>
          <a:ln>
            <a:noFill/>
          </a:ln>
        </p:spPr>
      </p:pic>
      <p:pic>
        <p:nvPicPr>
          <p:cNvPr id="9" name="Audio 8">
            <a:hlinkClick r:id="" action="ppaction://media"/>
            <a:extLst>
              <a:ext uri="{FF2B5EF4-FFF2-40B4-BE49-F238E27FC236}">
                <a16:creationId xmlns:a16="http://schemas.microsoft.com/office/drawing/2014/main" id="{95EC0B24-6B69-46F7-CC64-8CD5783636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46000"/>
    </mc:Choice>
    <mc:Fallback>
      <p:transition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Goals and Objectives cont.</a:t>
            </a:r>
            <a:endParaRPr dirty="0"/>
          </a:p>
        </p:txBody>
      </p:sp>
      <p:sp>
        <p:nvSpPr>
          <p:cNvPr id="126" name="Google Shape;126;p1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fontScale="25000" lnSpcReduction="20000"/>
          </a:bodyPr>
          <a:lstStyle/>
          <a:p>
            <a:pPr marL="457200" lvl="0" indent="-323850" algn="l" rtl="0">
              <a:spcBef>
                <a:spcPts val="0"/>
              </a:spcBef>
              <a:spcAft>
                <a:spcPts val="0"/>
              </a:spcAft>
              <a:buClr>
                <a:schemeClr val="dk2"/>
              </a:buClr>
              <a:buSzPct val="100000"/>
              <a:buFont typeface="Average"/>
              <a:buChar char="●"/>
            </a:pPr>
            <a:r>
              <a:rPr lang="en" sz="6000" dirty="0">
                <a:solidFill>
                  <a:schemeClr val="dk2"/>
                </a:solidFill>
                <a:latin typeface="Lato" panose="020F0502020204030203" pitchFamily="34" charset="0"/>
                <a:ea typeface="Lato" panose="020F0502020204030203" pitchFamily="34" charset="0"/>
                <a:cs typeface="Lato" panose="020F0502020204030203" pitchFamily="34" charset="0"/>
                <a:sym typeface="Average"/>
              </a:rPr>
              <a:t>Objectives: </a:t>
            </a:r>
            <a:endParaRPr sz="6000" dirty="0">
              <a:solidFill>
                <a:schemeClr val="dk2"/>
              </a:solidFill>
              <a:latin typeface="Lato" panose="020F0502020204030203" pitchFamily="34" charset="0"/>
              <a:ea typeface="Lato" panose="020F0502020204030203" pitchFamily="34" charset="0"/>
              <a:cs typeface="Lato" panose="020F0502020204030203" pitchFamily="34" charset="0"/>
              <a:sym typeface="Average"/>
            </a:endParaRPr>
          </a:p>
          <a:p>
            <a:pPr marL="914400" lvl="1" indent="-323850" algn="l" rtl="0">
              <a:spcBef>
                <a:spcPts val="0"/>
              </a:spcBef>
              <a:spcAft>
                <a:spcPts val="0"/>
              </a:spcAft>
              <a:buClr>
                <a:schemeClr val="dk2"/>
              </a:buClr>
              <a:buSzPct val="125000"/>
              <a:buFont typeface="Average"/>
              <a:buChar char="○"/>
            </a:pPr>
            <a:r>
              <a:rPr lang="en"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rPr>
              <a:t>Couple LED array into Fiber Optic Array efficiently</a:t>
            </a:r>
            <a:endParaRPr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endParaRPr>
          </a:p>
          <a:p>
            <a:pPr marL="914400" lvl="1" indent="-323850" algn="l" rtl="0">
              <a:spcBef>
                <a:spcPts val="0"/>
              </a:spcBef>
              <a:spcAft>
                <a:spcPts val="0"/>
              </a:spcAft>
              <a:buClr>
                <a:schemeClr val="dk2"/>
              </a:buClr>
              <a:buSzPct val="125000"/>
              <a:buFont typeface="Average"/>
              <a:buChar char="○"/>
            </a:pPr>
            <a:r>
              <a:rPr lang="en"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rPr>
              <a:t>Sequentially set off the LED’s at variable timing (To image in sync w/ CMOS Sensor)</a:t>
            </a:r>
            <a:endParaRPr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endParaRPr>
          </a:p>
          <a:p>
            <a:pPr marL="914400" lvl="1" indent="-323850" algn="l" rtl="0">
              <a:spcBef>
                <a:spcPts val="0"/>
              </a:spcBef>
              <a:spcAft>
                <a:spcPts val="0"/>
              </a:spcAft>
              <a:buClr>
                <a:schemeClr val="dk2"/>
              </a:buClr>
              <a:buSzPct val="125000"/>
              <a:buFont typeface="Average"/>
              <a:buChar char="○"/>
            </a:pPr>
            <a:r>
              <a:rPr lang="en"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rPr>
              <a:t>Calculate formulas for different wavelengths/image-subjects into an excel chart for variable imaging.</a:t>
            </a:r>
            <a:endParaRPr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endParaRPr>
          </a:p>
          <a:p>
            <a:pPr marL="914400" lvl="1" indent="-323850" algn="l" rtl="0">
              <a:spcBef>
                <a:spcPts val="0"/>
              </a:spcBef>
              <a:spcAft>
                <a:spcPts val="0"/>
              </a:spcAft>
              <a:buClr>
                <a:schemeClr val="dk2"/>
              </a:buClr>
              <a:buSzPct val="125000"/>
              <a:buFont typeface="Average"/>
              <a:buChar char="○"/>
            </a:pPr>
            <a:r>
              <a:rPr lang="en"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rPr>
              <a:t>Ensure CMOS works well with a variety of softwares</a:t>
            </a:r>
            <a:endParaRPr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endParaRPr>
          </a:p>
          <a:p>
            <a:pPr marL="914400" lvl="1" indent="-323850" algn="l" rtl="0">
              <a:spcBef>
                <a:spcPts val="0"/>
              </a:spcBef>
              <a:spcAft>
                <a:spcPts val="0"/>
              </a:spcAft>
              <a:buClr>
                <a:schemeClr val="dk2"/>
              </a:buClr>
              <a:buSzPct val="125000"/>
              <a:buFont typeface="Average"/>
              <a:buChar char="○"/>
            </a:pPr>
            <a:r>
              <a:rPr lang="en"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rPr>
              <a:t>Program PSR/Gabor Algorithms</a:t>
            </a:r>
            <a:endParaRPr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endParaRPr>
          </a:p>
          <a:p>
            <a:pPr marL="914400" lvl="1" indent="-323850" algn="l" rtl="0">
              <a:spcBef>
                <a:spcPts val="0"/>
              </a:spcBef>
              <a:spcAft>
                <a:spcPts val="0"/>
              </a:spcAft>
              <a:buClr>
                <a:schemeClr val="dk2"/>
              </a:buClr>
              <a:buSzPct val="125000"/>
              <a:buFont typeface="Average"/>
              <a:buChar char="○"/>
            </a:pPr>
            <a:r>
              <a:rPr lang="en"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rPr>
              <a:t>Ensure power supply falls in line with current goal. (Computer/iPhone)</a:t>
            </a:r>
            <a:endParaRPr sz="4800" dirty="0">
              <a:solidFill>
                <a:schemeClr val="dk2"/>
              </a:solidFill>
              <a:latin typeface="Lato" panose="020F0502020204030203" pitchFamily="34" charset="0"/>
              <a:ea typeface="Lato" panose="020F0502020204030203" pitchFamily="34" charset="0"/>
              <a:cs typeface="Lato" panose="020F0502020204030203" pitchFamily="34" charset="0"/>
              <a:sym typeface="Average"/>
            </a:endParaRPr>
          </a:p>
          <a:p>
            <a:pPr marL="0" lvl="0" indent="0" algn="l" rtl="0">
              <a:spcBef>
                <a:spcPts val="1200"/>
              </a:spcBef>
              <a:spcAft>
                <a:spcPts val="1200"/>
              </a:spcAft>
              <a:buNone/>
            </a:pPr>
            <a:endParaRPr dirty="0">
              <a:latin typeface="Lato" panose="020F0502020204030203" pitchFamily="34" charset="0"/>
              <a:ea typeface="Lato" panose="020F0502020204030203" pitchFamily="34" charset="0"/>
              <a:cs typeface="Lato" panose="020F0502020204030203" pitchFamily="34" charset="0"/>
            </a:endParaRPr>
          </a:p>
        </p:txBody>
      </p:sp>
      <p:pic>
        <p:nvPicPr>
          <p:cNvPr id="127" name="Google Shape;127;p18"/>
          <p:cNvPicPr preferRelativeResize="0"/>
          <p:nvPr/>
        </p:nvPicPr>
        <p:blipFill>
          <a:blip r:embed="rId5">
            <a:alphaModFix/>
          </a:blip>
          <a:stretch>
            <a:fillRect/>
          </a:stretch>
        </p:blipFill>
        <p:spPr>
          <a:xfrm>
            <a:off x="8111000" y="119800"/>
            <a:ext cx="938801" cy="1122649"/>
          </a:xfrm>
          <a:prstGeom prst="rect">
            <a:avLst/>
          </a:prstGeom>
          <a:noFill/>
          <a:ln>
            <a:noFill/>
          </a:ln>
        </p:spPr>
      </p:pic>
      <p:pic>
        <p:nvPicPr>
          <p:cNvPr id="6" name="Audio 5">
            <a:hlinkClick r:id="" action="ppaction://media"/>
            <a:extLst>
              <a:ext uri="{FF2B5EF4-FFF2-40B4-BE49-F238E27FC236}">
                <a16:creationId xmlns:a16="http://schemas.microsoft.com/office/drawing/2014/main" id="{DD532CC5-3100-7A53-4C0A-DE0DE149D6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2000"/>
    </mc:Choice>
    <mc:Fallback>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Block Diagram</a:t>
            </a:r>
            <a:endParaRPr/>
          </a:p>
        </p:txBody>
      </p:sp>
      <p:sp>
        <p:nvSpPr>
          <p:cNvPr id="133" name="Google Shape;133;p19"/>
          <p:cNvSpPr txBox="1">
            <a:spLocks noGrp="1"/>
          </p:cNvSpPr>
          <p:nvPr>
            <p:ph type="body" idx="1"/>
          </p:nvPr>
        </p:nvSpPr>
        <p:spPr>
          <a:xfrm>
            <a:off x="729450" y="2078875"/>
            <a:ext cx="3842700" cy="2261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dirty="0">
                <a:solidFill>
                  <a:schemeClr val="bg2"/>
                </a:solidFill>
              </a:rPr>
              <a:t>The following diagram represents the distribution of responsibilities between the group members. The legend outlines the colors and shapes used in the block diagram.</a:t>
            </a:r>
            <a:endParaRPr dirty="0">
              <a:solidFill>
                <a:schemeClr val="bg2"/>
              </a:solidFill>
            </a:endParaRPr>
          </a:p>
        </p:txBody>
      </p:sp>
      <p:pic>
        <p:nvPicPr>
          <p:cNvPr id="134" name="Google Shape;134;p19"/>
          <p:cNvPicPr preferRelativeResize="0"/>
          <p:nvPr/>
        </p:nvPicPr>
        <p:blipFill>
          <a:blip r:embed="rId5">
            <a:alphaModFix/>
          </a:blip>
          <a:stretch>
            <a:fillRect/>
          </a:stretch>
        </p:blipFill>
        <p:spPr>
          <a:xfrm>
            <a:off x="4601650" y="517800"/>
            <a:ext cx="3499175" cy="4625700"/>
          </a:xfrm>
          <a:prstGeom prst="rect">
            <a:avLst/>
          </a:prstGeom>
          <a:noFill/>
          <a:ln>
            <a:noFill/>
          </a:ln>
        </p:spPr>
      </p:pic>
      <p:pic>
        <p:nvPicPr>
          <p:cNvPr id="135" name="Google Shape;135;p19"/>
          <p:cNvPicPr preferRelativeResize="0"/>
          <p:nvPr/>
        </p:nvPicPr>
        <p:blipFill>
          <a:blip r:embed="rId6">
            <a:alphaModFix/>
          </a:blip>
          <a:stretch>
            <a:fillRect/>
          </a:stretch>
        </p:blipFill>
        <p:spPr>
          <a:xfrm>
            <a:off x="8111000" y="119800"/>
            <a:ext cx="938801" cy="1122649"/>
          </a:xfrm>
          <a:prstGeom prst="rect">
            <a:avLst/>
          </a:prstGeom>
          <a:noFill/>
          <a:ln>
            <a:noFill/>
          </a:ln>
        </p:spPr>
      </p:pic>
      <p:pic>
        <p:nvPicPr>
          <p:cNvPr id="5" name="Audio 4">
            <a:hlinkClick r:id="" action="ppaction://media"/>
            <a:extLst>
              <a:ext uri="{FF2B5EF4-FFF2-40B4-BE49-F238E27FC236}">
                <a16:creationId xmlns:a16="http://schemas.microsoft.com/office/drawing/2014/main" id="{7E4613BB-B6BE-72A4-4781-BF0B806A9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2000"/>
    </mc:Choice>
    <mc:Fallback>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729450" y="1318650"/>
            <a:ext cx="3255000" cy="105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40"/>
              <a:t>Project Specifications &amp; Requirements</a:t>
            </a:r>
            <a:endParaRPr sz="2040"/>
          </a:p>
        </p:txBody>
      </p:sp>
      <p:graphicFrame>
        <p:nvGraphicFramePr>
          <p:cNvPr id="141" name="Google Shape;141;p20"/>
          <p:cNvGraphicFramePr/>
          <p:nvPr>
            <p:extLst>
              <p:ext uri="{D42A27DB-BD31-4B8C-83A1-F6EECF244321}">
                <p14:modId xmlns:p14="http://schemas.microsoft.com/office/powerpoint/2010/main" val="1373186816"/>
              </p:ext>
            </p:extLst>
          </p:nvPr>
        </p:nvGraphicFramePr>
        <p:xfrm>
          <a:off x="4090725" y="1301875"/>
          <a:ext cx="4680650" cy="3183965"/>
        </p:xfrm>
        <a:graphic>
          <a:graphicData uri="http://schemas.openxmlformats.org/drawingml/2006/table">
            <a:tbl>
              <a:tblPr>
                <a:noFill/>
              </a:tblPr>
              <a:tblGrid>
                <a:gridCol w="2017525">
                  <a:extLst>
                    <a:ext uri="{9D8B030D-6E8A-4147-A177-3AD203B41FA5}">
                      <a16:colId xmlns:a16="http://schemas.microsoft.com/office/drawing/2014/main" val="20000"/>
                    </a:ext>
                  </a:extLst>
                </a:gridCol>
                <a:gridCol w="2663125">
                  <a:extLst>
                    <a:ext uri="{9D8B030D-6E8A-4147-A177-3AD203B41FA5}">
                      <a16:colId xmlns:a16="http://schemas.microsoft.com/office/drawing/2014/main" val="20001"/>
                    </a:ext>
                  </a:extLst>
                </a:gridCol>
              </a:tblGrid>
              <a:tr h="235300">
                <a:tc>
                  <a:txBody>
                    <a:bodyPr/>
                    <a:lstStyle/>
                    <a:p>
                      <a:pPr marL="0" lvl="0" indent="0" algn="ctr" rtl="0">
                        <a:spcBef>
                          <a:spcPts val="1200"/>
                        </a:spcBef>
                        <a:spcAft>
                          <a:spcPts val="0"/>
                        </a:spcAft>
                        <a:buNone/>
                      </a:pPr>
                      <a:r>
                        <a:rPr lang="en" sz="1200" b="1" dirty="0">
                          <a:solidFill>
                            <a:schemeClr val="bg2"/>
                          </a:solidFill>
                          <a:latin typeface="Times New Roman"/>
                          <a:ea typeface="Times New Roman"/>
                          <a:cs typeface="Times New Roman"/>
                          <a:sym typeface="Times New Roman"/>
                        </a:rPr>
                        <a:t>Engineering Requirements</a:t>
                      </a:r>
                      <a:endParaRPr sz="1200" b="1"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1200"/>
                        </a:spcBef>
                        <a:spcAft>
                          <a:spcPts val="0"/>
                        </a:spcAft>
                        <a:buNone/>
                      </a:pPr>
                      <a:r>
                        <a:rPr lang="en" sz="1200" b="1" dirty="0">
                          <a:solidFill>
                            <a:schemeClr val="bg2"/>
                          </a:solidFill>
                          <a:latin typeface="Times New Roman"/>
                          <a:ea typeface="Times New Roman"/>
                          <a:cs typeface="Times New Roman"/>
                          <a:sym typeface="Times New Roman"/>
                        </a:rPr>
                        <a:t>Values</a:t>
                      </a:r>
                      <a:endParaRPr sz="1200" b="1"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440900">
                <a:tc>
                  <a:txBody>
                    <a:bodyPr/>
                    <a:lstStyle/>
                    <a:p>
                      <a:pPr marL="0" lvl="0" indent="0" algn="l" rtl="0">
                        <a:spcBef>
                          <a:spcPts val="1200"/>
                        </a:spcBef>
                        <a:spcAft>
                          <a:spcPts val="0"/>
                        </a:spcAft>
                        <a:buNone/>
                      </a:pPr>
                      <a:r>
                        <a:rPr lang="en" sz="1200" dirty="0">
                          <a:solidFill>
                            <a:schemeClr val="bg2"/>
                          </a:solidFill>
                          <a:latin typeface="Times New Roman"/>
                          <a:ea typeface="Times New Roman"/>
                          <a:cs typeface="Times New Roman"/>
                          <a:sym typeface="Times New Roman"/>
                        </a:rPr>
                        <a:t>Cost</a:t>
                      </a:r>
                      <a:endParaRPr sz="1200"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1200"/>
                        </a:spcBef>
                        <a:spcAft>
                          <a:spcPts val="0"/>
                        </a:spcAft>
                        <a:buNone/>
                      </a:pPr>
                      <a:r>
                        <a:rPr lang="en" sz="1200">
                          <a:solidFill>
                            <a:schemeClr val="bg2"/>
                          </a:solidFill>
                          <a:latin typeface="Times New Roman"/>
                          <a:ea typeface="Times New Roman"/>
                          <a:cs typeface="Times New Roman"/>
                          <a:sym typeface="Times New Roman"/>
                        </a:rPr>
                        <a:t>&gt;$800</a:t>
                      </a:r>
                      <a:endParaRPr sz="120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359800">
                <a:tc>
                  <a:txBody>
                    <a:bodyPr/>
                    <a:lstStyle/>
                    <a:p>
                      <a:pPr marL="0" lvl="0" indent="0" algn="l" rtl="0">
                        <a:spcBef>
                          <a:spcPts val="1200"/>
                        </a:spcBef>
                        <a:spcAft>
                          <a:spcPts val="0"/>
                        </a:spcAft>
                        <a:buNone/>
                      </a:pPr>
                      <a:r>
                        <a:rPr lang="en" sz="1200" dirty="0">
                          <a:solidFill>
                            <a:schemeClr val="bg2"/>
                          </a:solidFill>
                          <a:latin typeface="Times New Roman"/>
                          <a:ea typeface="Times New Roman"/>
                          <a:cs typeface="Times New Roman"/>
                          <a:sym typeface="Times New Roman"/>
                        </a:rPr>
                        <a:t>Power</a:t>
                      </a:r>
                      <a:endParaRPr sz="1200"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1200"/>
                        </a:spcBef>
                        <a:spcAft>
                          <a:spcPts val="0"/>
                        </a:spcAft>
                        <a:buNone/>
                      </a:pPr>
                      <a:r>
                        <a:rPr lang="en" sz="1200" dirty="0">
                          <a:solidFill>
                            <a:schemeClr val="bg2"/>
                          </a:solidFill>
                          <a:latin typeface="Times New Roman"/>
                          <a:ea typeface="Times New Roman"/>
                          <a:cs typeface="Times New Roman"/>
                          <a:sym typeface="Times New Roman"/>
                        </a:rPr>
                        <a:t>&lt;10V</a:t>
                      </a:r>
                      <a:endParaRPr sz="1200"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501225">
                <a:tc>
                  <a:txBody>
                    <a:bodyPr/>
                    <a:lstStyle/>
                    <a:p>
                      <a:pPr marL="0" lvl="0" indent="0" algn="l" rtl="0">
                        <a:spcBef>
                          <a:spcPts val="1200"/>
                        </a:spcBef>
                        <a:spcAft>
                          <a:spcPts val="0"/>
                        </a:spcAft>
                        <a:buNone/>
                      </a:pPr>
                      <a:r>
                        <a:rPr lang="en" sz="1200">
                          <a:solidFill>
                            <a:schemeClr val="bg2"/>
                          </a:solidFill>
                          <a:latin typeface="Times New Roman"/>
                          <a:ea typeface="Times New Roman"/>
                          <a:cs typeface="Times New Roman"/>
                          <a:sym typeface="Times New Roman"/>
                        </a:rPr>
                        <a:t>Microcontroller</a:t>
                      </a:r>
                      <a:endParaRPr sz="120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1200"/>
                        </a:spcBef>
                        <a:spcAft>
                          <a:spcPts val="0"/>
                        </a:spcAft>
                        <a:buNone/>
                      </a:pPr>
                      <a:r>
                        <a:rPr lang="en" sz="1200" dirty="0">
                          <a:solidFill>
                            <a:schemeClr val="bg2"/>
                          </a:solidFill>
                          <a:latin typeface="Times New Roman"/>
                          <a:ea typeface="Times New Roman"/>
                          <a:cs typeface="Times New Roman"/>
                          <a:sym typeface="Times New Roman"/>
                        </a:rPr>
                        <a:t>&lt;40s latency while being able to control the system</a:t>
                      </a:r>
                      <a:endParaRPr sz="1200"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359800">
                <a:tc>
                  <a:txBody>
                    <a:bodyPr/>
                    <a:lstStyle/>
                    <a:p>
                      <a:pPr marL="0" lvl="0" indent="0" algn="l" rtl="0">
                        <a:spcBef>
                          <a:spcPts val="1200"/>
                        </a:spcBef>
                        <a:spcAft>
                          <a:spcPts val="0"/>
                        </a:spcAft>
                        <a:buNone/>
                      </a:pPr>
                      <a:r>
                        <a:rPr lang="en" sz="1200">
                          <a:solidFill>
                            <a:schemeClr val="bg2"/>
                          </a:solidFill>
                          <a:latin typeface="Times New Roman"/>
                          <a:ea typeface="Times New Roman"/>
                          <a:cs typeface="Times New Roman"/>
                          <a:sym typeface="Times New Roman"/>
                        </a:rPr>
                        <a:t>Optics</a:t>
                      </a:r>
                      <a:endParaRPr sz="120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1200"/>
                        </a:spcBef>
                        <a:spcAft>
                          <a:spcPts val="0"/>
                        </a:spcAft>
                        <a:buNone/>
                      </a:pPr>
                      <a:r>
                        <a:rPr lang="en" sz="1200" dirty="0">
                          <a:solidFill>
                            <a:schemeClr val="bg2"/>
                          </a:solidFill>
                          <a:latin typeface="Times New Roman"/>
                          <a:ea typeface="Times New Roman"/>
                          <a:cs typeface="Times New Roman"/>
                          <a:sym typeface="Times New Roman"/>
                        </a:rPr>
                        <a:t>Can visualize a subject between &lt;250 µm</a:t>
                      </a:r>
                      <a:endParaRPr sz="1200"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359800">
                <a:tc>
                  <a:txBody>
                    <a:bodyPr/>
                    <a:lstStyle/>
                    <a:p>
                      <a:pPr marL="0" lvl="0" indent="0" algn="l" rtl="0">
                        <a:spcBef>
                          <a:spcPts val="1200"/>
                        </a:spcBef>
                        <a:spcAft>
                          <a:spcPts val="0"/>
                        </a:spcAft>
                        <a:buNone/>
                      </a:pPr>
                      <a:r>
                        <a:rPr lang="en" sz="1200">
                          <a:solidFill>
                            <a:schemeClr val="bg2"/>
                          </a:solidFill>
                          <a:latin typeface="Times New Roman"/>
                          <a:ea typeface="Times New Roman"/>
                          <a:cs typeface="Times New Roman"/>
                          <a:sym typeface="Times New Roman"/>
                        </a:rPr>
                        <a:t>App</a:t>
                      </a:r>
                      <a:endParaRPr sz="120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1200"/>
                        </a:spcBef>
                        <a:spcAft>
                          <a:spcPts val="0"/>
                        </a:spcAft>
                        <a:buNone/>
                      </a:pPr>
                      <a:r>
                        <a:rPr lang="en" sz="1200" dirty="0">
                          <a:solidFill>
                            <a:schemeClr val="bg2"/>
                          </a:solidFill>
                          <a:latin typeface="Times New Roman"/>
                          <a:ea typeface="Times New Roman"/>
                          <a:cs typeface="Times New Roman"/>
                          <a:sym typeface="Times New Roman"/>
                        </a:rPr>
                        <a:t>&lt;60s latency</a:t>
                      </a:r>
                      <a:endParaRPr sz="1200"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359800">
                <a:tc>
                  <a:txBody>
                    <a:bodyPr/>
                    <a:lstStyle/>
                    <a:p>
                      <a:pPr marL="0" lvl="0" indent="0" algn="l" rtl="0">
                        <a:spcBef>
                          <a:spcPts val="1200"/>
                        </a:spcBef>
                        <a:spcAft>
                          <a:spcPts val="0"/>
                        </a:spcAft>
                        <a:buNone/>
                      </a:pPr>
                      <a:r>
                        <a:rPr lang="en" sz="1200">
                          <a:solidFill>
                            <a:schemeClr val="bg2"/>
                          </a:solidFill>
                          <a:latin typeface="Times New Roman"/>
                          <a:ea typeface="Times New Roman"/>
                          <a:cs typeface="Times New Roman"/>
                          <a:sym typeface="Times New Roman"/>
                        </a:rPr>
                        <a:t>CMOS Sensor</a:t>
                      </a:r>
                      <a:endParaRPr sz="120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1200"/>
                        </a:spcBef>
                        <a:spcAft>
                          <a:spcPts val="0"/>
                        </a:spcAft>
                        <a:buNone/>
                      </a:pPr>
                      <a:r>
                        <a:rPr lang="en" sz="1200" dirty="0">
                          <a:solidFill>
                            <a:schemeClr val="bg2"/>
                          </a:solidFill>
                          <a:latin typeface="Times New Roman"/>
                          <a:ea typeface="Times New Roman"/>
                          <a:cs typeface="Times New Roman"/>
                          <a:sym typeface="Times New Roman"/>
                        </a:rPr>
                        <a:t>Pixel size of &gt;3x3 µm</a:t>
                      </a:r>
                      <a:endParaRPr sz="1200"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359800">
                <a:tc>
                  <a:txBody>
                    <a:bodyPr/>
                    <a:lstStyle/>
                    <a:p>
                      <a:pPr marL="0" lvl="0" indent="0" algn="l" rtl="0">
                        <a:spcBef>
                          <a:spcPts val="1200"/>
                        </a:spcBef>
                        <a:spcAft>
                          <a:spcPts val="0"/>
                        </a:spcAft>
                        <a:buNone/>
                      </a:pPr>
                      <a:r>
                        <a:rPr lang="en" sz="1200">
                          <a:solidFill>
                            <a:schemeClr val="bg2"/>
                          </a:solidFill>
                          <a:latin typeface="Times New Roman"/>
                          <a:ea typeface="Times New Roman"/>
                          <a:cs typeface="Times New Roman"/>
                          <a:sym typeface="Times New Roman"/>
                        </a:rPr>
                        <a:t>LEDs</a:t>
                      </a:r>
                      <a:endParaRPr sz="120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1200"/>
                        </a:spcBef>
                        <a:spcAft>
                          <a:spcPts val="0"/>
                        </a:spcAft>
                        <a:buNone/>
                      </a:pPr>
                      <a:r>
                        <a:rPr lang="en" sz="1200" dirty="0">
                          <a:solidFill>
                            <a:schemeClr val="bg2"/>
                          </a:solidFill>
                          <a:latin typeface="Times New Roman"/>
                          <a:ea typeface="Times New Roman"/>
                          <a:cs typeface="Times New Roman"/>
                          <a:sym typeface="Times New Roman"/>
                        </a:rPr>
                        <a:t>An array of 25 at 220 lumens</a:t>
                      </a:r>
                      <a:endParaRPr sz="1200" dirty="0">
                        <a:solidFill>
                          <a:schemeClr val="bg2"/>
                        </a:solidFill>
                        <a:latin typeface="Times New Roman"/>
                        <a:ea typeface="Times New Roman"/>
                        <a:cs typeface="Times New Roman"/>
                        <a:sym typeface="Times New Roman"/>
                      </a:endParaRPr>
                    </a:p>
                  </a:txBody>
                  <a:tcPr marL="63500" marR="63500" marT="63500" marB="63500"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142" name="Google Shape;142;p20"/>
          <p:cNvPicPr preferRelativeResize="0"/>
          <p:nvPr/>
        </p:nvPicPr>
        <p:blipFill>
          <a:blip r:embed="rId5">
            <a:alphaModFix/>
          </a:blip>
          <a:stretch>
            <a:fillRect/>
          </a:stretch>
        </p:blipFill>
        <p:spPr>
          <a:xfrm>
            <a:off x="8111000" y="119800"/>
            <a:ext cx="938801" cy="1122649"/>
          </a:xfrm>
          <a:prstGeom prst="rect">
            <a:avLst/>
          </a:prstGeom>
          <a:noFill/>
          <a:ln>
            <a:noFill/>
          </a:ln>
        </p:spPr>
      </p:pic>
      <p:pic>
        <p:nvPicPr>
          <p:cNvPr id="11" name="Audio 10">
            <a:hlinkClick r:id="" action="ppaction://media"/>
            <a:extLst>
              <a:ext uri="{FF2B5EF4-FFF2-40B4-BE49-F238E27FC236}">
                <a16:creationId xmlns:a16="http://schemas.microsoft.com/office/drawing/2014/main" id="{8658B084-AAF7-42DF-9784-D0B8A85F8D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40000"/>
    </mc:Choice>
    <mc:Fallback>
      <p:transition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2F2F2F"/>
                </a:solidFill>
              </a:rPr>
              <a:t>Software Goals </a:t>
            </a:r>
            <a:endParaRPr>
              <a:solidFill>
                <a:srgbClr val="2F2F2F"/>
              </a:solidFill>
            </a:endParaRPr>
          </a:p>
        </p:txBody>
      </p:sp>
      <p:sp>
        <p:nvSpPr>
          <p:cNvPr id="185" name="Google Shape;185;p27"/>
          <p:cNvSpPr txBox="1">
            <a:spLocks noGrp="1"/>
          </p:cNvSpPr>
          <p:nvPr>
            <p:ph type="body" idx="1"/>
          </p:nvPr>
        </p:nvSpPr>
        <p:spPr>
          <a:xfrm>
            <a:off x="729325" y="2078875"/>
            <a:ext cx="7758300" cy="284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100">
                <a:solidFill>
                  <a:srgbClr val="2F2F2F"/>
                </a:solidFill>
              </a:rPr>
              <a:t>Goals</a:t>
            </a:r>
            <a:endParaRPr sz="1100">
              <a:solidFill>
                <a:srgbClr val="2F2F2F"/>
              </a:solidFill>
            </a:endParaRPr>
          </a:p>
          <a:p>
            <a:pPr marL="457200" lvl="0" indent="-298450" algn="l" rtl="0">
              <a:spcBef>
                <a:spcPts val="1200"/>
              </a:spcBef>
              <a:spcAft>
                <a:spcPts val="0"/>
              </a:spcAft>
              <a:buClr>
                <a:srgbClr val="2F2F2F"/>
              </a:buClr>
              <a:buSzPts val="1100"/>
              <a:buChar char="-"/>
            </a:pPr>
            <a:r>
              <a:rPr lang="en" sz="1100">
                <a:solidFill>
                  <a:srgbClr val="2F2F2F"/>
                </a:solidFill>
              </a:rPr>
              <a:t>Implement phase retrieval with the use of deep learning</a:t>
            </a:r>
            <a:endParaRPr sz="1100">
              <a:solidFill>
                <a:srgbClr val="2F2F2F"/>
              </a:solidFill>
            </a:endParaRPr>
          </a:p>
          <a:p>
            <a:pPr marL="457200" lvl="0" indent="-298450" algn="l" rtl="0">
              <a:spcBef>
                <a:spcPts val="0"/>
              </a:spcBef>
              <a:spcAft>
                <a:spcPts val="0"/>
              </a:spcAft>
              <a:buClr>
                <a:srgbClr val="2F2F2F"/>
              </a:buClr>
              <a:buSzPts val="1100"/>
              <a:buChar char="-"/>
            </a:pPr>
            <a:r>
              <a:rPr lang="en" sz="1100">
                <a:solidFill>
                  <a:srgbClr val="2F2F2F"/>
                </a:solidFill>
              </a:rPr>
              <a:t>Have the ability to generate an in-line hologram/ Gabor Hologram</a:t>
            </a:r>
            <a:endParaRPr sz="1100">
              <a:solidFill>
                <a:srgbClr val="2F2F2F"/>
              </a:solidFill>
            </a:endParaRPr>
          </a:p>
          <a:p>
            <a:pPr marL="457200" lvl="0" indent="-298450" algn="l" rtl="0">
              <a:spcBef>
                <a:spcPts val="0"/>
              </a:spcBef>
              <a:spcAft>
                <a:spcPts val="0"/>
              </a:spcAft>
              <a:buClr>
                <a:srgbClr val="2F2F2F"/>
              </a:buClr>
              <a:buSzPts val="1100"/>
              <a:buChar char="-"/>
            </a:pPr>
            <a:r>
              <a:rPr lang="en" sz="1100">
                <a:solidFill>
                  <a:srgbClr val="2F2F2F"/>
                </a:solidFill>
              </a:rPr>
              <a:t>Create a focused image with the use of simple backpropagation in order to create a focused and defocused image (two-image artifact)</a:t>
            </a:r>
            <a:endParaRPr sz="1100">
              <a:solidFill>
                <a:srgbClr val="2F2F2F"/>
              </a:solidFill>
            </a:endParaRPr>
          </a:p>
          <a:p>
            <a:pPr marL="457200" lvl="0" indent="-298450" algn="l" rtl="0">
              <a:spcBef>
                <a:spcPts val="0"/>
              </a:spcBef>
              <a:spcAft>
                <a:spcPts val="0"/>
              </a:spcAft>
              <a:buClr>
                <a:srgbClr val="2F2F2F"/>
              </a:buClr>
              <a:buSzPts val="1100"/>
              <a:buChar char="-"/>
            </a:pPr>
            <a:r>
              <a:rPr lang="en" sz="1100">
                <a:solidFill>
                  <a:srgbClr val="2F2F2F"/>
                </a:solidFill>
              </a:rPr>
              <a:t>Implement the “shift-and-add” in order to take low-resolution holograms and up-sample, shift, and digitally add them in order to create a good image</a:t>
            </a:r>
            <a:endParaRPr sz="1100">
              <a:solidFill>
                <a:srgbClr val="2F2F2F"/>
              </a:solidFill>
            </a:endParaRPr>
          </a:p>
          <a:p>
            <a:pPr marL="457200" lvl="0" indent="-298450" algn="l" rtl="0">
              <a:spcBef>
                <a:spcPts val="0"/>
              </a:spcBef>
              <a:spcAft>
                <a:spcPts val="0"/>
              </a:spcAft>
              <a:buClr>
                <a:srgbClr val="2F2F2F"/>
              </a:buClr>
              <a:buSzPts val="1100"/>
              <a:buChar char="-"/>
            </a:pPr>
            <a:r>
              <a:rPr lang="en" sz="1100">
                <a:solidFill>
                  <a:srgbClr val="2F2F2F"/>
                </a:solidFill>
              </a:rPr>
              <a:t>Implement digital hologram reconstruction (digital back-propagation) with the method of angular spectrum method </a:t>
            </a:r>
            <a:endParaRPr sz="1100">
              <a:solidFill>
                <a:srgbClr val="2F2F2F"/>
              </a:solidFill>
            </a:endParaRPr>
          </a:p>
        </p:txBody>
      </p:sp>
      <p:pic>
        <p:nvPicPr>
          <p:cNvPr id="186" name="Google Shape;186;p27"/>
          <p:cNvPicPr preferRelativeResize="0"/>
          <p:nvPr/>
        </p:nvPicPr>
        <p:blipFill rotWithShape="1">
          <a:blip r:embed="rId5">
            <a:alphaModFix/>
          </a:blip>
          <a:srcRect t="9247"/>
          <a:stretch/>
        </p:blipFill>
        <p:spPr>
          <a:xfrm>
            <a:off x="8067400" y="103550"/>
            <a:ext cx="927802" cy="1122652"/>
          </a:xfrm>
          <a:prstGeom prst="rect">
            <a:avLst/>
          </a:prstGeom>
          <a:noFill/>
          <a:ln>
            <a:noFill/>
          </a:ln>
        </p:spPr>
      </p:pic>
      <p:pic>
        <p:nvPicPr>
          <p:cNvPr id="9" name="Audio 8">
            <a:hlinkClick r:id="" action="ppaction://media"/>
            <a:extLst>
              <a:ext uri="{FF2B5EF4-FFF2-40B4-BE49-F238E27FC236}">
                <a16:creationId xmlns:a16="http://schemas.microsoft.com/office/drawing/2014/main" id="{C0C285B7-519B-48FB-ACD8-0419F979AB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80000"/>
    </mc:Choice>
    <mc:Fallback>
      <p:transition advClick="0"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1416</Words>
  <Application>Microsoft Office PowerPoint</Application>
  <PresentationFormat>On-screen Show (16:9)</PresentationFormat>
  <Paragraphs>244</Paragraphs>
  <Slides>28</Slides>
  <Notes>28</Notes>
  <HiddenSlides>0</HiddenSlides>
  <MMClips>27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Lato</vt:lpstr>
      <vt:lpstr>Raleway Medium</vt:lpstr>
      <vt:lpstr>Arial</vt:lpstr>
      <vt:lpstr>Average</vt:lpstr>
      <vt:lpstr>Raleway</vt:lpstr>
      <vt:lpstr>Courier New</vt:lpstr>
      <vt:lpstr>Times New Roman</vt:lpstr>
      <vt:lpstr>Streamline</vt:lpstr>
      <vt:lpstr>Lensless Digital Holographic Microscope Group 7</vt:lpstr>
      <vt:lpstr>Meet Our Team - Group 7</vt:lpstr>
      <vt:lpstr>Project Description</vt:lpstr>
      <vt:lpstr>Motivations</vt:lpstr>
      <vt:lpstr>Goals and Objectives</vt:lpstr>
      <vt:lpstr>Goals and Objectives cont.</vt:lpstr>
      <vt:lpstr>Block Diagram</vt:lpstr>
      <vt:lpstr>Project Specifications &amp; Requirements</vt:lpstr>
      <vt:lpstr>Software Goals </vt:lpstr>
      <vt:lpstr>Software Design Approach</vt:lpstr>
      <vt:lpstr>Photonic Methods and Principles</vt:lpstr>
      <vt:lpstr>Optical Design</vt:lpstr>
      <vt:lpstr>Housing Unit, LED tuning, and Fiber Holders</vt:lpstr>
      <vt:lpstr>Fiber Holders</vt:lpstr>
      <vt:lpstr>Optical Demonstration 1</vt:lpstr>
      <vt:lpstr>Optical Demonstration 2</vt:lpstr>
      <vt:lpstr>Electrical Design </vt:lpstr>
      <vt:lpstr>Electrical Goals and Objectives</vt:lpstr>
      <vt:lpstr>Microcontrollers</vt:lpstr>
      <vt:lpstr>CMOS sensor</vt:lpstr>
      <vt:lpstr>Circuit Design</vt:lpstr>
      <vt:lpstr>PCB</vt:lpstr>
      <vt:lpstr>Constraints</vt:lpstr>
      <vt:lpstr>Standards</vt:lpstr>
      <vt:lpstr>Project Budget</vt:lpstr>
      <vt:lpstr>Current Progress &amp; Future Plans</vt:lpstr>
      <vt:lpstr>Project Management Tools</vt:lpstr>
      <vt:lpstr>Thank you for your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Lensless Digital Holographic Microscope Group 7</dc:title>
  <dc:creator>Parker Crooks</dc:creator>
  <cp:lastModifiedBy>Parker Crooks</cp:lastModifiedBy>
  <cp:revision>8</cp:revision>
  <dcterms:modified xsi:type="dcterms:W3CDTF">2023-02-02T22:01:56Z</dcterms:modified>
</cp:coreProperties>
</file>